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2" r:id="rId43"/>
    <p:sldId id="34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26"/>
    <p:restoredTop sz="96170"/>
  </p:normalViewPr>
  <p:slideViewPr>
    <p:cSldViewPr snapToGrid="0">
      <p:cViewPr>
        <p:scale>
          <a:sx n="112" d="100"/>
          <a:sy n="112" d="100"/>
        </p:scale>
        <p:origin x="16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7/27/23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7/27/23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7/27/23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7/27/23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7/27/23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7/27/23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7/27/23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7/27/23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7/27/23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7/27/23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7/27/23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7/27/23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7/27/23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1F5E4-0748-BE73-726D-3C10C0ED88DC}"/>
              </a:ext>
            </a:extLst>
          </p:cNvPr>
          <p:cNvSpPr txBox="1"/>
          <p:nvPr/>
        </p:nvSpPr>
        <p:spPr>
          <a:xfrm>
            <a:off x="163286" y="528432"/>
            <a:ext cx="11876314" cy="4905767"/>
          </a:xfrm>
          <a:prstGeom prst="rect">
            <a:avLst/>
          </a:prstGeom>
          <a:noFill/>
        </p:spPr>
        <p:txBody>
          <a:bodyPr wrap="square">
            <a:spAutoFit/>
          </a:bodyPr>
          <a:lstStyle/>
          <a:p>
            <a:pPr algn="l">
              <a:lnSpc>
                <a:spcPct val="150000"/>
              </a:lnSpc>
            </a:pPr>
            <a:r>
              <a:rPr lang="en-CA" sz="1400" b="0" i="0" dirty="0">
                <a:solidFill>
                  <a:srgbClr val="333333"/>
                </a:solidFill>
                <a:effectLst/>
                <a:latin typeface="Source Sans Pro" panose="020B0503030403020204" pitchFamily="34" charset="0"/>
              </a:rPr>
              <a:t>Platforms and applications require monitoring and tuning to manage issues that inevitably happen. In this module you'll learn about connecting the Apache Spark user interface web server and using the same UI web server to manage application processes. Identify common Apache Spark application issues. Learn about debugging issues using the application UI and locating related log files. Discover and gain real-world knowledge about how Spark manages memory and processor resources via videos and in the available hands-on lab.</a:t>
            </a:r>
          </a:p>
          <a:p>
            <a:pPr algn="l">
              <a:lnSpc>
                <a:spcPct val="150000"/>
              </a:lnSpc>
            </a:pPr>
            <a:r>
              <a:rPr lang="en-CA" sz="1400" b="1" i="0" dirty="0">
                <a:solidFill>
                  <a:srgbClr val="333333"/>
                </a:solidFill>
                <a:effectLst/>
                <a:latin typeface="Source Sans Pro" panose="020B0503030403020204" pitchFamily="34" charset="0"/>
              </a:rPr>
              <a:t>Learning Objectives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Connect to the Apache Spark user interface web server and navigate the Spark user interface.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parts of the Apache Spark application workflow, use UI webserver to monitor application progress, and describe a sample UI workflow.</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Identify common Apache Spark application issues, debug issues using the application UI, and locate and read related log files.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Apache Spark memory parameters, memory management, and data persistence.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Set executor memory on submit and configure executor memory and cores for Spark Standalone.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Explain how Apache Spark uses processor cores and how to use Spark to configure cores for an application.</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Start a Spark Standalone Cluster and connect with the </a:t>
            </a:r>
            <a:r>
              <a:rPr lang="en-CA" sz="1400" b="0" i="0" dirty="0" err="1">
                <a:solidFill>
                  <a:srgbClr val="333333"/>
                </a:solidFill>
                <a:effectLst/>
                <a:latin typeface="Source Sans Pro" panose="020B0503030403020204" pitchFamily="34" charset="0"/>
              </a:rPr>
              <a:t>PySpark</a:t>
            </a:r>
            <a:r>
              <a:rPr lang="en-CA" sz="1400" b="0" i="0" dirty="0">
                <a:solidFill>
                  <a:srgbClr val="333333"/>
                </a:solidFill>
                <a:effectLst/>
                <a:latin typeface="Source Sans Pro" panose="020B0503030403020204" pitchFamily="34" charset="0"/>
              </a:rPr>
              <a:t> shell.</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Create a </a:t>
            </a:r>
            <a:r>
              <a:rPr lang="en-CA" sz="1400" b="0" i="0" dirty="0" err="1">
                <a:solidFill>
                  <a:srgbClr val="333333"/>
                </a:solidFill>
                <a:effectLst/>
                <a:latin typeface="Source Sans Pro" panose="020B0503030403020204" pitchFamily="34" charset="0"/>
              </a:rPr>
              <a:t>DataFrame</a:t>
            </a:r>
            <a:r>
              <a:rPr lang="en-CA" sz="1400" b="0" i="0" dirty="0">
                <a:solidFill>
                  <a:srgbClr val="333333"/>
                </a:solidFill>
                <a:effectLst/>
                <a:latin typeface="Source Sans Pro" panose="020B0503030403020204" pitchFamily="34" charset="0"/>
              </a:rPr>
              <a:t> in </a:t>
            </a:r>
            <a:r>
              <a:rPr lang="en-CA" sz="1400" b="0" i="0" dirty="0" err="1">
                <a:solidFill>
                  <a:srgbClr val="333333"/>
                </a:solidFill>
                <a:effectLst/>
                <a:latin typeface="Source Sans Pro" panose="020B0503030403020204" pitchFamily="34" charset="0"/>
              </a:rPr>
              <a:t>PySpark</a:t>
            </a:r>
            <a:r>
              <a:rPr lang="en-CA" sz="1400" b="0" i="0" dirty="0">
                <a:solidFill>
                  <a:srgbClr val="333333"/>
                </a:solidFill>
                <a:effectLst/>
                <a:latin typeface="Source Sans Pro" panose="020B0503030403020204" pitchFamily="34" charset="0"/>
              </a:rPr>
              <a:t> shell and open the Spark Application web UI.</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Debug a runtime error by locating a failed task in the Spark Application web UI.</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Run an SQL query to monitor application performance, then scale up by adding another worker to the Spark Standalone cluster.</a:t>
            </a:r>
          </a:p>
        </p:txBody>
      </p:sp>
      <p:sp>
        <p:nvSpPr>
          <p:cNvPr id="6" name="TextBox 5">
            <a:extLst>
              <a:ext uri="{FF2B5EF4-FFF2-40B4-BE49-F238E27FC236}">
                <a16:creationId xmlns:a16="http://schemas.microsoft.com/office/drawing/2014/main" id="{2AD6665F-2B47-F452-7818-509B275E26DB}"/>
              </a:ext>
            </a:extLst>
          </p:cNvPr>
          <p:cNvSpPr txBox="1"/>
          <p:nvPr/>
        </p:nvSpPr>
        <p:spPr>
          <a:xfrm>
            <a:off x="5449747" y="-26349"/>
            <a:ext cx="1292506" cy="369332"/>
          </a:xfrm>
          <a:prstGeom prst="rect">
            <a:avLst/>
          </a:prstGeom>
          <a:noFill/>
        </p:spPr>
        <p:txBody>
          <a:bodyPr wrap="square">
            <a:spAutoFit/>
          </a:bodyPr>
          <a:lstStyle/>
          <a:p>
            <a:r>
              <a:rPr lang="en-US" sz="1800" dirty="0"/>
              <a:t>Week-6</a:t>
            </a:r>
          </a:p>
        </p:txBody>
      </p:sp>
      <p:sp>
        <p:nvSpPr>
          <p:cNvPr id="8" name="TextBox 7">
            <a:extLst>
              <a:ext uri="{FF2B5EF4-FFF2-40B4-BE49-F238E27FC236}">
                <a16:creationId xmlns:a16="http://schemas.microsoft.com/office/drawing/2014/main" id="{7A8698C0-5095-2F97-1B8E-47B3B88EADF9}"/>
              </a:ext>
            </a:extLst>
          </p:cNvPr>
          <p:cNvSpPr txBox="1"/>
          <p:nvPr/>
        </p:nvSpPr>
        <p:spPr>
          <a:xfrm>
            <a:off x="0" y="-26349"/>
            <a:ext cx="4767185" cy="369332"/>
          </a:xfrm>
          <a:prstGeom prst="rect">
            <a:avLst/>
          </a:prstGeom>
          <a:noFill/>
        </p:spPr>
        <p:txBody>
          <a:bodyPr wrap="square">
            <a:spAutoFit/>
          </a:bodyPr>
          <a:lstStyle/>
          <a:p>
            <a:r>
              <a:rPr lang="en-US" sz="1800" b="1" u="sng" dirty="0">
                <a:solidFill>
                  <a:schemeClr val="accent5"/>
                </a:solidFill>
              </a:rPr>
              <a:t>Monitoring &amp; Tuning</a:t>
            </a:r>
          </a:p>
        </p:txBody>
      </p:sp>
    </p:spTree>
    <p:extLst>
      <p:ext uri="{BB962C8B-B14F-4D97-AF65-F5344CB8AC3E}">
        <p14:creationId xmlns:p14="http://schemas.microsoft.com/office/powerpoint/2010/main" val="422426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C99A8D-86BA-8D76-45E3-4A84CF07A2B4}"/>
              </a:ext>
            </a:extLst>
          </p:cNvPr>
          <p:cNvPicPr>
            <a:picLocks noChangeAspect="1"/>
          </p:cNvPicPr>
          <p:nvPr/>
        </p:nvPicPr>
        <p:blipFill>
          <a:blip r:embed="rId2"/>
          <a:stretch>
            <a:fillRect/>
          </a:stretch>
        </p:blipFill>
        <p:spPr>
          <a:xfrm>
            <a:off x="272143" y="0"/>
            <a:ext cx="7772400" cy="4271025"/>
          </a:xfrm>
          <a:prstGeom prst="rect">
            <a:avLst/>
          </a:prstGeom>
        </p:spPr>
      </p:pic>
      <p:sp>
        <p:nvSpPr>
          <p:cNvPr id="4" name="TextBox 3">
            <a:extLst>
              <a:ext uri="{FF2B5EF4-FFF2-40B4-BE49-F238E27FC236}">
                <a16:creationId xmlns:a16="http://schemas.microsoft.com/office/drawing/2014/main" id="{62450C40-BD3D-B45F-5EB6-A4CD9F0BB84F}"/>
              </a:ext>
            </a:extLst>
          </p:cNvPr>
          <p:cNvSpPr txBox="1"/>
          <p:nvPr/>
        </p:nvSpPr>
        <p:spPr>
          <a:xfrm>
            <a:off x="1719943" y="4403958"/>
            <a:ext cx="6096000" cy="8803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You can also view the query’s DAG including the logical physical plans as determined by the optimizer.</a:t>
            </a:r>
          </a:p>
        </p:txBody>
      </p:sp>
    </p:spTree>
    <p:extLst>
      <p:ext uri="{BB962C8B-B14F-4D97-AF65-F5344CB8AC3E}">
        <p14:creationId xmlns:p14="http://schemas.microsoft.com/office/powerpoint/2010/main" val="426706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3D4DFA-2018-7C14-06E5-7425A8881F1E}"/>
              </a:ext>
            </a:extLst>
          </p:cNvPr>
          <p:cNvPicPr>
            <a:picLocks noChangeAspect="1"/>
          </p:cNvPicPr>
          <p:nvPr/>
        </p:nvPicPr>
        <p:blipFill>
          <a:blip r:embed="rId2"/>
          <a:stretch>
            <a:fillRect/>
          </a:stretch>
        </p:blipFill>
        <p:spPr>
          <a:xfrm>
            <a:off x="2209800" y="1402516"/>
            <a:ext cx="7772400" cy="4052968"/>
          </a:xfrm>
          <a:prstGeom prst="rect">
            <a:avLst/>
          </a:prstGeom>
        </p:spPr>
      </p:pic>
    </p:spTree>
    <p:extLst>
      <p:ext uri="{BB962C8B-B14F-4D97-AF65-F5344CB8AC3E}">
        <p14:creationId xmlns:p14="http://schemas.microsoft.com/office/powerpoint/2010/main" val="255136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189AC9-D5DE-4A93-EC2A-5EE531D97C43}"/>
              </a:ext>
            </a:extLst>
          </p:cNvPr>
          <p:cNvSpPr txBox="1"/>
          <p:nvPr/>
        </p:nvSpPr>
        <p:spPr>
          <a:xfrm>
            <a:off x="174171" y="120134"/>
            <a:ext cx="6096000" cy="369332"/>
          </a:xfrm>
          <a:prstGeom prst="rect">
            <a:avLst/>
          </a:prstGeom>
          <a:noFill/>
        </p:spPr>
        <p:txBody>
          <a:bodyPr wrap="square">
            <a:spAutoFit/>
          </a:bodyPr>
          <a:lstStyle/>
          <a:p>
            <a:pPr algn="l"/>
            <a:r>
              <a:rPr lang="en-CA" b="1" i="0" dirty="0">
                <a:effectLst/>
              </a:rPr>
              <a:t>Monitoring Application Progress</a:t>
            </a:r>
          </a:p>
        </p:txBody>
      </p:sp>
      <p:sp>
        <p:nvSpPr>
          <p:cNvPr id="5" name="TextBox 4">
            <a:extLst>
              <a:ext uri="{FF2B5EF4-FFF2-40B4-BE49-F238E27FC236}">
                <a16:creationId xmlns:a16="http://schemas.microsoft.com/office/drawing/2014/main" id="{5BE95CB5-4251-4FB5-B471-F7B9CFB1D0E5}"/>
              </a:ext>
            </a:extLst>
          </p:cNvPr>
          <p:cNvSpPr txBox="1"/>
          <p:nvPr/>
        </p:nvSpPr>
        <p:spPr>
          <a:xfrm>
            <a:off x="3624942" y="27801"/>
            <a:ext cx="6096000" cy="738664"/>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Define parts of the application workflow, </a:t>
            </a:r>
          </a:p>
          <a:p>
            <a:pPr marL="285750" indent="-285750" algn="l">
              <a:buFont typeface="Wingdings" pitchFamily="2" charset="2"/>
              <a:buChar char="q"/>
            </a:pPr>
            <a:r>
              <a:rPr lang="en-CA" sz="1400" b="0" i="0" dirty="0">
                <a:solidFill>
                  <a:srgbClr val="333333"/>
                </a:solidFill>
                <a:effectLst/>
                <a:latin typeface="OpenSans"/>
              </a:rPr>
              <a:t>utilize the UI webserver to monitor application progress, </a:t>
            </a:r>
          </a:p>
          <a:p>
            <a:pPr marL="285750" indent="-285750" algn="l">
              <a:buFont typeface="Wingdings" pitchFamily="2" charset="2"/>
              <a:buChar char="q"/>
            </a:pPr>
            <a:r>
              <a:rPr lang="en-CA" sz="1400" b="0" i="0" dirty="0">
                <a:solidFill>
                  <a:srgbClr val="333333"/>
                </a:solidFill>
                <a:effectLst/>
                <a:latin typeface="OpenSans"/>
              </a:rPr>
              <a:t>describe a sample workflow from the UI</a:t>
            </a:r>
          </a:p>
        </p:txBody>
      </p:sp>
      <p:pic>
        <p:nvPicPr>
          <p:cNvPr id="6" name="Picture 5">
            <a:extLst>
              <a:ext uri="{FF2B5EF4-FFF2-40B4-BE49-F238E27FC236}">
                <a16:creationId xmlns:a16="http://schemas.microsoft.com/office/drawing/2014/main" id="{E17E6224-DD30-58DC-33AC-011884B6B72D}"/>
              </a:ext>
            </a:extLst>
          </p:cNvPr>
          <p:cNvPicPr>
            <a:picLocks noChangeAspect="1"/>
          </p:cNvPicPr>
          <p:nvPr/>
        </p:nvPicPr>
        <p:blipFill>
          <a:blip r:embed="rId2"/>
          <a:stretch>
            <a:fillRect/>
          </a:stretch>
        </p:blipFill>
        <p:spPr>
          <a:xfrm>
            <a:off x="214992" y="1728074"/>
            <a:ext cx="4487636" cy="1677621"/>
          </a:xfrm>
          <a:prstGeom prst="rect">
            <a:avLst/>
          </a:prstGeom>
        </p:spPr>
      </p:pic>
      <p:sp>
        <p:nvSpPr>
          <p:cNvPr id="8" name="TextBox 7">
            <a:extLst>
              <a:ext uri="{FF2B5EF4-FFF2-40B4-BE49-F238E27FC236}">
                <a16:creationId xmlns:a16="http://schemas.microsoft.com/office/drawing/2014/main" id="{AC35BDD2-FAB0-1720-6350-6E9F54BD1329}"/>
              </a:ext>
            </a:extLst>
          </p:cNvPr>
          <p:cNvSpPr txBox="1"/>
          <p:nvPr/>
        </p:nvSpPr>
        <p:spPr>
          <a:xfrm>
            <a:off x="4702628" y="1456730"/>
            <a:ext cx="7489372"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Running a Spark application can sometimes take a long time and have many possible points of failure.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an issue arises, say a faulty worker node is causing the occasional task to fail, it is essential to find and address the problem quickly, so that cluster resources do not stay idle.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Spark Application UI is a great way to monitor a running application.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application UI centralizes critical information, including status information, and organizes information logically, resulting in convenient and fast access.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quickly identify failures, then drill down to the lowest levels of the application to find out the root causes of failures.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Besides failures, the UI can also help you quickly locate and analyze application processing bottlenecks</a:t>
            </a:r>
          </a:p>
        </p:txBody>
      </p:sp>
    </p:spTree>
    <p:extLst>
      <p:ext uri="{BB962C8B-B14F-4D97-AF65-F5344CB8AC3E}">
        <p14:creationId xmlns:p14="http://schemas.microsoft.com/office/powerpoint/2010/main" val="197072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655D26-3A5E-9CA3-BDDE-ADF35473996A}"/>
              </a:ext>
            </a:extLst>
          </p:cNvPr>
          <p:cNvPicPr>
            <a:picLocks noChangeAspect="1"/>
          </p:cNvPicPr>
          <p:nvPr/>
        </p:nvPicPr>
        <p:blipFill>
          <a:blip r:embed="rId2"/>
          <a:stretch>
            <a:fillRect/>
          </a:stretch>
        </p:blipFill>
        <p:spPr>
          <a:xfrm>
            <a:off x="90715" y="21770"/>
            <a:ext cx="4644570" cy="2416797"/>
          </a:xfrm>
          <a:prstGeom prst="rect">
            <a:avLst/>
          </a:prstGeom>
        </p:spPr>
      </p:pic>
      <p:sp>
        <p:nvSpPr>
          <p:cNvPr id="4" name="TextBox 3">
            <a:extLst>
              <a:ext uri="{FF2B5EF4-FFF2-40B4-BE49-F238E27FC236}">
                <a16:creationId xmlns:a16="http://schemas.microsoft.com/office/drawing/2014/main" id="{9BADEE3A-B5AF-3843-967C-FFA38D0C4798}"/>
              </a:ext>
            </a:extLst>
          </p:cNvPr>
          <p:cNvSpPr txBox="1"/>
          <p:nvPr/>
        </p:nvSpPr>
        <p:spPr>
          <a:xfrm>
            <a:off x="4735285" y="21771"/>
            <a:ext cx="7365999"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a:t>
            </a:r>
            <a:r>
              <a:rPr lang="en-CA" sz="1400" b="1" i="0" dirty="0">
                <a:solidFill>
                  <a:srgbClr val="333333"/>
                </a:solidFill>
                <a:effectLst/>
                <a:latin typeface="OpenSans"/>
              </a:rPr>
              <a:t>Spark application </a:t>
            </a:r>
            <a:r>
              <a:rPr lang="en-CA" sz="1400" b="0" i="0" dirty="0">
                <a:solidFill>
                  <a:srgbClr val="333333"/>
                </a:solidFill>
                <a:effectLst/>
                <a:latin typeface="OpenSans"/>
              </a:rPr>
              <a:t>can consist of </a:t>
            </a:r>
            <a:r>
              <a:rPr lang="en-CA" sz="1400" b="0" i="0" u="sng" dirty="0">
                <a:solidFill>
                  <a:srgbClr val="333333"/>
                </a:solidFill>
                <a:effectLst/>
                <a:latin typeface="OpenSans"/>
              </a:rPr>
              <a:t>many parallel, and often, related jobs, including multiple jobs resulting from </a:t>
            </a:r>
            <a:r>
              <a:rPr lang="en-CA" sz="1400" b="0" i="0" u="sng" dirty="0">
                <a:solidFill>
                  <a:srgbClr val="333333"/>
                </a:solidFill>
                <a:effectLst/>
                <a:highlight>
                  <a:srgbClr val="FFFF00"/>
                </a:highlight>
                <a:latin typeface="OpenSans"/>
              </a:rPr>
              <a:t>multiple data sources</a:t>
            </a:r>
            <a:r>
              <a:rPr lang="en-CA" sz="1400" b="0" i="0" dirty="0">
                <a:solidFill>
                  <a:srgbClr val="333333"/>
                </a:solidFill>
                <a:effectLst/>
                <a:highlight>
                  <a:srgbClr val="FFFF00"/>
                </a:highlight>
                <a:latin typeface="OpenSans"/>
              </a:rPr>
              <a:t>, multiple </a:t>
            </a:r>
            <a:r>
              <a:rPr lang="en-CA" sz="1400" b="0" i="0" dirty="0" err="1">
                <a:solidFill>
                  <a:srgbClr val="333333"/>
                </a:solidFill>
                <a:effectLst/>
                <a:highlight>
                  <a:srgbClr val="FFFF00"/>
                </a:highlight>
                <a:latin typeface="OpenSans"/>
              </a:rPr>
              <a:t>DataFrames</a:t>
            </a:r>
            <a:r>
              <a:rPr lang="en-CA" sz="1400" b="0" i="0" dirty="0">
                <a:solidFill>
                  <a:srgbClr val="333333"/>
                </a:solidFill>
                <a:effectLst/>
                <a:latin typeface="OpenSans"/>
              </a:rPr>
              <a:t>, and </a:t>
            </a:r>
            <a:r>
              <a:rPr lang="en-CA" sz="1400" b="0" i="0" dirty="0">
                <a:solidFill>
                  <a:srgbClr val="333333"/>
                </a:solidFill>
                <a:effectLst/>
                <a:highlight>
                  <a:srgbClr val="FFFF00"/>
                </a:highlight>
                <a:latin typeface="OpenSans"/>
              </a:rPr>
              <a:t>the actions </a:t>
            </a:r>
            <a:r>
              <a:rPr lang="en-CA" sz="1400" b="0" i="0" dirty="0">
                <a:solidFill>
                  <a:srgbClr val="333333"/>
                </a:solidFill>
                <a:effectLst/>
                <a:latin typeface="OpenSans"/>
              </a:rPr>
              <a:t>applied to the </a:t>
            </a:r>
            <a:r>
              <a:rPr lang="en-CA" sz="1400" b="0" i="0" dirty="0" err="1">
                <a:solidFill>
                  <a:srgbClr val="333333"/>
                </a:solidFill>
                <a:effectLst/>
                <a:latin typeface="OpenSans"/>
              </a:rPr>
              <a:t>DataFrames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u="sng" dirty="0">
                <a:solidFill>
                  <a:srgbClr val="333333"/>
                </a:solidFill>
                <a:effectLst/>
                <a:latin typeface="OpenSans"/>
              </a:rPr>
              <a:t>Workflows can include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Jobs created </a:t>
            </a:r>
            <a:r>
              <a:rPr lang="en-CA" sz="1400" b="0" i="0" dirty="0">
                <a:solidFill>
                  <a:srgbClr val="333333"/>
                </a:solidFill>
                <a:effectLst/>
                <a:latin typeface="OpenSans"/>
              </a:rPr>
              <a:t>by the </a:t>
            </a:r>
            <a:r>
              <a:rPr lang="en-CA" sz="1400" b="0" i="0" dirty="0" err="1">
                <a:solidFill>
                  <a:srgbClr val="333333"/>
                </a:solidFill>
                <a:effectLst/>
                <a:latin typeface="OpenSans"/>
              </a:rPr>
              <a:t>SparkContext</a:t>
            </a:r>
            <a:r>
              <a:rPr lang="en-CA" sz="1400" b="0" i="0" dirty="0">
                <a:solidFill>
                  <a:srgbClr val="333333"/>
                </a:solidFill>
                <a:effectLst/>
                <a:latin typeface="OpenSans"/>
              </a:rPr>
              <a:t> in the driver program,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jobs in progress </a:t>
            </a:r>
            <a:r>
              <a:rPr lang="en-CA" sz="1400" b="0" i="0" dirty="0">
                <a:solidFill>
                  <a:srgbClr val="333333"/>
                </a:solidFill>
                <a:effectLst/>
                <a:latin typeface="OpenSans"/>
              </a:rPr>
              <a:t>running as tasks in the executors, and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completed jobs </a:t>
            </a:r>
            <a:r>
              <a:rPr lang="en-CA" sz="1400" b="0" i="0" dirty="0">
                <a:solidFill>
                  <a:srgbClr val="333333"/>
                </a:solidFill>
                <a:effectLst/>
                <a:latin typeface="OpenSans"/>
              </a:rPr>
              <a:t>transferring results back to the driver or writing to disk. </a:t>
            </a:r>
          </a:p>
        </p:txBody>
      </p:sp>
      <p:pic>
        <p:nvPicPr>
          <p:cNvPr id="5" name="Picture 4">
            <a:extLst>
              <a:ext uri="{FF2B5EF4-FFF2-40B4-BE49-F238E27FC236}">
                <a16:creationId xmlns:a16="http://schemas.microsoft.com/office/drawing/2014/main" id="{13839F10-C67B-BAF2-092D-C42D6DA42C7F}"/>
              </a:ext>
            </a:extLst>
          </p:cNvPr>
          <p:cNvPicPr>
            <a:picLocks noChangeAspect="1"/>
          </p:cNvPicPr>
          <p:nvPr/>
        </p:nvPicPr>
        <p:blipFill>
          <a:blip r:embed="rId3"/>
          <a:stretch>
            <a:fillRect/>
          </a:stretch>
        </p:blipFill>
        <p:spPr>
          <a:xfrm>
            <a:off x="0" y="2906485"/>
            <a:ext cx="5997182" cy="3015343"/>
          </a:xfrm>
          <a:prstGeom prst="rect">
            <a:avLst/>
          </a:prstGeom>
        </p:spPr>
      </p:pic>
      <p:sp>
        <p:nvSpPr>
          <p:cNvPr id="7" name="TextBox 6">
            <a:extLst>
              <a:ext uri="{FF2B5EF4-FFF2-40B4-BE49-F238E27FC236}">
                <a16:creationId xmlns:a16="http://schemas.microsoft.com/office/drawing/2014/main" id="{A0745052-26D6-B414-3632-4E3543A10F88}"/>
              </a:ext>
            </a:extLst>
          </p:cNvPr>
          <p:cNvSpPr txBox="1"/>
          <p:nvPr/>
        </p:nvSpPr>
        <p:spPr>
          <a:xfrm>
            <a:off x="6095153" y="3121494"/>
            <a:ext cx="6096000"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First</a:t>
            </a:r>
            <a:r>
              <a:rPr lang="en-CA" sz="1400" b="0" i="0" u="sng" dirty="0">
                <a:solidFill>
                  <a:srgbClr val="333333"/>
                </a:solidFill>
                <a:effectLst/>
                <a:latin typeface="OpenSans"/>
              </a:rPr>
              <a:t>, Spark jobs divide into </a:t>
            </a:r>
            <a:r>
              <a:rPr lang="en-CA" sz="1400" b="1" i="0" u="sng" dirty="0">
                <a:solidFill>
                  <a:srgbClr val="333333"/>
                </a:solidFill>
                <a:effectLst/>
                <a:latin typeface="OpenSans"/>
              </a:rPr>
              <a:t>stages</a:t>
            </a:r>
            <a:r>
              <a:rPr lang="en-CA" sz="1400" b="1" i="0" dirty="0">
                <a:solidFill>
                  <a:srgbClr val="333333"/>
                </a:solidFill>
                <a:effectLst/>
                <a:latin typeface="OpenSans"/>
              </a:rPr>
              <a:t>, </a:t>
            </a:r>
            <a:r>
              <a:rPr lang="en-CA" sz="1400" b="0" i="0" dirty="0">
                <a:solidFill>
                  <a:srgbClr val="333333"/>
                </a:solidFill>
                <a:effectLst/>
                <a:latin typeface="OpenSans"/>
              </a:rPr>
              <a:t>which connect as a Directed Acyclic Graph, or DAG. </a:t>
            </a:r>
          </a:p>
          <a:p>
            <a:pPr marL="285750" indent="-285750" algn="l">
              <a:lnSpc>
                <a:spcPct val="150000"/>
              </a:lnSpc>
              <a:buFont typeface="Arial" panose="020B0604020202020204" pitchFamily="34" charset="0"/>
              <a:buChar char="•"/>
            </a:pPr>
            <a:r>
              <a:rPr lang="en-CA" sz="1400" b="0" i="0" dirty="0">
                <a:solidFill>
                  <a:srgbClr val="333333"/>
                </a:solidFill>
                <a:effectLst/>
                <a:highlight>
                  <a:srgbClr val="FFFF00"/>
                </a:highlight>
                <a:latin typeface="OpenSans"/>
              </a:rPr>
              <a:t>Tasks </a:t>
            </a:r>
            <a:r>
              <a:rPr lang="en-CA" sz="1400" b="0" i="0" dirty="0">
                <a:solidFill>
                  <a:srgbClr val="333333"/>
                </a:solidFill>
                <a:effectLst/>
                <a:latin typeface="OpenSans"/>
              </a:rPr>
              <a:t>for </a:t>
            </a:r>
            <a:r>
              <a:rPr lang="en-CA" sz="1400" b="1" i="0" dirty="0">
                <a:solidFill>
                  <a:srgbClr val="333333"/>
                </a:solidFill>
                <a:effectLst/>
                <a:latin typeface="OpenSans"/>
              </a:rPr>
              <a:t>the current stage are scheduled </a:t>
            </a:r>
            <a:r>
              <a:rPr lang="en-CA" sz="1400" b="0" i="0" dirty="0">
                <a:solidFill>
                  <a:srgbClr val="333333"/>
                </a:solidFill>
                <a:effectLst/>
                <a:latin typeface="OpenSans"/>
              </a:rPr>
              <a:t>on the cluster.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the stage completes all of its tasks, the next dependent stage in the DAG begins.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job progresses through the DAG all stages are completed.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If </a:t>
            </a:r>
            <a:r>
              <a:rPr lang="en-CA" sz="1400" b="0" i="0" dirty="0">
                <a:solidFill>
                  <a:srgbClr val="333333"/>
                </a:solidFill>
                <a:effectLst/>
                <a:latin typeface="OpenSans"/>
              </a:rPr>
              <a:t>any of the </a:t>
            </a:r>
            <a:r>
              <a:rPr lang="en-CA" sz="1400" b="1" i="0" dirty="0">
                <a:solidFill>
                  <a:srgbClr val="333333"/>
                </a:solidFill>
                <a:effectLst/>
                <a:latin typeface="OpenSans"/>
              </a:rPr>
              <a:t>tasks within a stage </a:t>
            </a:r>
            <a:r>
              <a:rPr lang="en-CA" sz="1400" b="1" i="0" dirty="0">
                <a:solidFill>
                  <a:srgbClr val="333333"/>
                </a:solidFill>
                <a:effectLst/>
                <a:highlight>
                  <a:srgbClr val="FFFF00"/>
                </a:highlight>
                <a:latin typeface="OpenSans"/>
              </a:rPr>
              <a:t>fail</a:t>
            </a:r>
            <a:r>
              <a:rPr lang="en-CA" sz="1400" b="0" i="0" dirty="0">
                <a:solidFill>
                  <a:srgbClr val="333333"/>
                </a:solidFill>
                <a:effectLst/>
                <a:latin typeface="OpenSans"/>
              </a:rPr>
              <a:t>, after several attempts, Spark marks the task, stage, and job as failed and stops the application. </a:t>
            </a:r>
          </a:p>
        </p:txBody>
      </p:sp>
    </p:spTree>
    <p:extLst>
      <p:ext uri="{BB962C8B-B14F-4D97-AF65-F5344CB8AC3E}">
        <p14:creationId xmlns:p14="http://schemas.microsoft.com/office/powerpoint/2010/main" val="36280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737F2F-7241-B31D-119E-42C2549D63EC}"/>
              </a:ext>
            </a:extLst>
          </p:cNvPr>
          <p:cNvPicPr>
            <a:picLocks noChangeAspect="1"/>
          </p:cNvPicPr>
          <p:nvPr/>
        </p:nvPicPr>
        <p:blipFill>
          <a:blip r:embed="rId2"/>
          <a:stretch>
            <a:fillRect/>
          </a:stretch>
        </p:blipFill>
        <p:spPr>
          <a:xfrm>
            <a:off x="87086" y="0"/>
            <a:ext cx="7141028" cy="3560012"/>
          </a:xfrm>
          <a:prstGeom prst="rect">
            <a:avLst/>
          </a:prstGeom>
        </p:spPr>
      </p:pic>
      <p:sp>
        <p:nvSpPr>
          <p:cNvPr id="4" name="TextBox 3">
            <a:extLst>
              <a:ext uri="{FF2B5EF4-FFF2-40B4-BE49-F238E27FC236}">
                <a16:creationId xmlns:a16="http://schemas.microsoft.com/office/drawing/2014/main" id="{C9D488A2-F1D3-85BF-BDCA-D59CCCF1F872}"/>
              </a:ext>
            </a:extLst>
          </p:cNvPr>
          <p:cNvSpPr txBox="1"/>
          <p:nvPr/>
        </p:nvSpPr>
        <p:spPr>
          <a:xfrm>
            <a:off x="0" y="3429000"/>
            <a:ext cx="12192000" cy="3539430"/>
          </a:xfrm>
          <a:prstGeom prst="rect">
            <a:avLst/>
          </a:prstGeom>
          <a:noFill/>
        </p:spPr>
        <p:txBody>
          <a:bodyPr wrap="square">
            <a:spAutoFit/>
          </a:bodyPr>
          <a:lstStyle/>
          <a:p>
            <a:pPr algn="l"/>
            <a:r>
              <a:rPr lang="en-CA" sz="1400" b="0" i="0" dirty="0">
                <a:solidFill>
                  <a:srgbClr val="333333"/>
                </a:solidFill>
                <a:effectLst/>
                <a:latin typeface="OpenSans"/>
              </a:rPr>
              <a:t>example.: The application first creates a job. </a:t>
            </a:r>
          </a:p>
          <a:p>
            <a:pPr marL="285750" indent="-285750" algn="l">
              <a:buFont typeface="Arial" panose="020B0604020202020204" pitchFamily="34" charset="0"/>
              <a:buChar char="•"/>
            </a:pPr>
            <a:r>
              <a:rPr lang="en-CA" sz="1400" b="0" i="0" dirty="0">
                <a:solidFill>
                  <a:srgbClr val="333333"/>
                </a:solidFill>
                <a:effectLst/>
                <a:latin typeface="OpenSans"/>
              </a:rPr>
              <a:t>Next, Spark divides the job into one or more stages. </a:t>
            </a:r>
          </a:p>
          <a:p>
            <a:pPr marL="285750" indent="-285750" algn="l">
              <a:buFont typeface="Arial" panose="020B0604020202020204" pitchFamily="34" charset="0"/>
              <a:buChar char="•"/>
            </a:pPr>
            <a:r>
              <a:rPr lang="en-CA" sz="1400" b="0" i="0" dirty="0">
                <a:solidFill>
                  <a:srgbClr val="333333"/>
                </a:solidFill>
                <a:effectLst/>
                <a:latin typeface="OpenSans"/>
              </a:rPr>
              <a:t>The first stage, Stage "0," has no dependencies, so Spark sends its tasks to the executors. Stage "0" now has two tasks started. </a:t>
            </a:r>
          </a:p>
          <a:p>
            <a:pPr marL="285750" indent="-285750" algn="l">
              <a:buFont typeface="Arial" panose="020B0604020202020204" pitchFamily="34" charset="0"/>
              <a:buChar char="•"/>
            </a:pPr>
            <a:r>
              <a:rPr lang="en-CA" sz="1400" b="0" i="0" dirty="0">
                <a:solidFill>
                  <a:srgbClr val="333333"/>
                </a:solidFill>
                <a:effectLst/>
                <a:latin typeface="OpenSans"/>
              </a:rPr>
              <a:t>The width of the task indicates the elapsed run time. </a:t>
            </a:r>
          </a:p>
          <a:p>
            <a:pPr marL="285750" indent="-285750" algn="l">
              <a:buFont typeface="Arial" panose="020B0604020202020204" pitchFamily="34" charset="0"/>
              <a:buChar char="•"/>
            </a:pPr>
            <a:r>
              <a:rPr lang="en-CA" sz="1400" b="0" i="0" dirty="0">
                <a:solidFill>
                  <a:srgbClr val="333333"/>
                </a:solidFill>
                <a:effectLst/>
                <a:latin typeface="OpenSans"/>
              </a:rPr>
              <a:t>Two more tasks that are dependent on “0” and “1” run, but do not require a shuffle, such as map operations, for example, so they remain part of Stage “0” and run independently. </a:t>
            </a:r>
          </a:p>
          <a:p>
            <a:pPr marL="285750" indent="-285750" algn="l">
              <a:buFont typeface="Arial" panose="020B0604020202020204" pitchFamily="34" charset="0"/>
              <a:buChar char="•"/>
            </a:pPr>
            <a:r>
              <a:rPr lang="en-CA" sz="1400" b="0" i="0" dirty="0">
                <a:solidFill>
                  <a:srgbClr val="333333"/>
                </a:solidFill>
                <a:effectLst/>
                <a:latin typeface="OpenSans"/>
              </a:rPr>
              <a:t>The end of Stage "0" now marks the beginning of the next Stage "1." </a:t>
            </a:r>
          </a:p>
          <a:p>
            <a:pPr marL="285750" indent="-285750" algn="l">
              <a:buFont typeface="Arial" panose="020B0604020202020204" pitchFamily="34" charset="0"/>
              <a:buChar char="•"/>
            </a:pPr>
            <a:r>
              <a:rPr lang="en-CA" sz="1400" b="0" i="0" dirty="0">
                <a:solidFill>
                  <a:srgbClr val="333333"/>
                </a:solidFill>
                <a:effectLst/>
                <a:latin typeface="OpenSans"/>
              </a:rPr>
              <a:t>This boundary exists because a shuffle was required, which means that all tasks for Stage “1” must wait for all tasks in Stage “0” to finish before starting. </a:t>
            </a:r>
          </a:p>
          <a:p>
            <a:pPr marL="285750" indent="-285750" algn="l">
              <a:buFont typeface="Arial" panose="020B0604020202020204" pitchFamily="34" charset="0"/>
              <a:buChar char="•"/>
            </a:pPr>
            <a:r>
              <a:rPr lang="en-CA" sz="1400" b="0" i="0" dirty="0">
                <a:solidFill>
                  <a:srgbClr val="333333"/>
                </a:solidFill>
                <a:effectLst/>
                <a:latin typeface="OpenSans"/>
              </a:rPr>
              <a:t>Here you can see that tasks 4 and 5 have different run times. </a:t>
            </a:r>
          </a:p>
          <a:p>
            <a:pPr marL="285750" indent="-285750" algn="l">
              <a:buFont typeface="Arial" panose="020B0604020202020204" pitchFamily="34" charset="0"/>
              <a:buChar char="•"/>
            </a:pPr>
            <a:r>
              <a:rPr lang="en-CA" sz="1400" b="0" i="0" dirty="0">
                <a:solidFill>
                  <a:srgbClr val="333333"/>
                </a:solidFill>
                <a:effectLst/>
                <a:latin typeface="OpenSans"/>
              </a:rPr>
              <a:t>Their run times differ because each task is running independently and on different data partitions. </a:t>
            </a:r>
          </a:p>
          <a:p>
            <a:pPr marL="285750" indent="-285750" algn="l">
              <a:buFont typeface="Arial" panose="020B0604020202020204" pitchFamily="34" charset="0"/>
              <a:buChar char="•"/>
            </a:pPr>
            <a:r>
              <a:rPr lang="en-CA" sz="1400" b="0" i="0" dirty="0">
                <a:solidFill>
                  <a:srgbClr val="333333"/>
                </a:solidFill>
                <a:effectLst/>
                <a:latin typeface="OpenSans"/>
              </a:rPr>
              <a:t>However, the stage is not complete until all tasks have finished. </a:t>
            </a:r>
          </a:p>
          <a:p>
            <a:pPr marL="285750" indent="-285750" algn="l">
              <a:buFont typeface="Arial" panose="020B0604020202020204" pitchFamily="34" charset="0"/>
              <a:buChar char="•"/>
            </a:pPr>
            <a:r>
              <a:rPr lang="en-CA" sz="1400" b="0" i="0" dirty="0">
                <a:solidFill>
                  <a:srgbClr val="333333"/>
                </a:solidFill>
                <a:effectLst/>
                <a:latin typeface="OpenSans"/>
              </a:rPr>
              <a:t>With this job completed, Spark can begin a new job. </a:t>
            </a:r>
          </a:p>
          <a:p>
            <a:pPr marL="285750" indent="-285750" algn="l">
              <a:buFont typeface="Arial" panose="020B0604020202020204" pitchFamily="34" charset="0"/>
              <a:buChar char="•"/>
            </a:pPr>
            <a:r>
              <a:rPr lang="en-CA" sz="1400" b="0" i="0" dirty="0">
                <a:solidFill>
                  <a:srgbClr val="333333"/>
                </a:solidFill>
                <a:effectLst/>
                <a:latin typeface="OpenSans"/>
              </a:rPr>
              <a:t>In this example, Job 1 depends on the data from Job 0. </a:t>
            </a:r>
          </a:p>
          <a:p>
            <a:pPr marL="285750" indent="-285750" algn="l">
              <a:buFont typeface="Arial" panose="020B0604020202020204" pitchFamily="34" charset="0"/>
              <a:buChar char="•"/>
            </a:pPr>
            <a:r>
              <a:rPr lang="en-CA" sz="1400" b="0" i="0" dirty="0">
                <a:solidFill>
                  <a:srgbClr val="333333"/>
                </a:solidFill>
                <a:effectLst/>
                <a:latin typeface="OpenSans"/>
              </a:rPr>
              <a:t>The next job consists of one stage and starts Tasks 6 and 7. </a:t>
            </a:r>
          </a:p>
          <a:p>
            <a:pPr marL="285750" indent="-285750" algn="l">
              <a:buFont typeface="Arial" panose="020B0604020202020204" pitchFamily="34" charset="0"/>
              <a:buChar char="•"/>
            </a:pPr>
            <a:r>
              <a:rPr lang="en-CA" sz="1400" b="0" i="0" dirty="0">
                <a:solidFill>
                  <a:srgbClr val="333333"/>
                </a:solidFill>
                <a:effectLst/>
                <a:latin typeface="OpenSans"/>
              </a:rPr>
              <a:t>Since tasks within a stage can run independently, when Task 7 completes, the executor running Task 7 can immediately start Task 8 while Task 6 continues to run. </a:t>
            </a:r>
          </a:p>
          <a:p>
            <a:pPr marL="285750" indent="-285750" algn="l">
              <a:buFont typeface="Arial" panose="020B0604020202020204" pitchFamily="34" charset="0"/>
              <a:buChar char="•"/>
            </a:pPr>
            <a:r>
              <a:rPr lang="en-CA" sz="1400" b="0" i="0" dirty="0">
                <a:solidFill>
                  <a:srgbClr val="333333"/>
                </a:solidFill>
                <a:effectLst/>
                <a:latin typeface="OpenSans"/>
              </a:rPr>
              <a:t>When the application completes Tasks 8 and 9, the stage and job are complete, marking the end of this application workflow. </a:t>
            </a:r>
          </a:p>
        </p:txBody>
      </p:sp>
    </p:spTree>
    <p:extLst>
      <p:ext uri="{BB962C8B-B14F-4D97-AF65-F5344CB8AC3E}">
        <p14:creationId xmlns:p14="http://schemas.microsoft.com/office/powerpoint/2010/main" val="214034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C5F5B7-945C-40F7-F8E8-EEEB9D8DAFB2}"/>
              </a:ext>
            </a:extLst>
          </p:cNvPr>
          <p:cNvPicPr>
            <a:picLocks noChangeAspect="1"/>
          </p:cNvPicPr>
          <p:nvPr/>
        </p:nvPicPr>
        <p:blipFill>
          <a:blip r:embed="rId2"/>
          <a:stretch>
            <a:fillRect/>
          </a:stretch>
        </p:blipFill>
        <p:spPr>
          <a:xfrm>
            <a:off x="0" y="96116"/>
            <a:ext cx="7772400" cy="3595996"/>
          </a:xfrm>
          <a:prstGeom prst="rect">
            <a:avLst/>
          </a:prstGeom>
        </p:spPr>
      </p:pic>
      <p:sp>
        <p:nvSpPr>
          <p:cNvPr id="4" name="TextBox 3">
            <a:extLst>
              <a:ext uri="{FF2B5EF4-FFF2-40B4-BE49-F238E27FC236}">
                <a16:creationId xmlns:a16="http://schemas.microsoft.com/office/drawing/2014/main" id="{7FA09602-F644-A4F1-BFE9-1A512A01A594}"/>
              </a:ext>
            </a:extLst>
          </p:cNvPr>
          <p:cNvSpPr txBox="1"/>
          <p:nvPr/>
        </p:nvSpPr>
        <p:spPr>
          <a:xfrm>
            <a:off x="32657" y="4125686"/>
            <a:ext cx="12159343"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Next, view this example application to see how the code translates to a workflow you can monitor using the UI.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application’s single data source is a Parquet file loaded from disk to produce a </a:t>
            </a:r>
            <a:r>
              <a:rPr lang="en-CA" sz="1600" b="0" i="0" dirty="0" err="1">
                <a:solidFill>
                  <a:srgbClr val="333333"/>
                </a:solidFill>
                <a:effectLst/>
                <a:latin typeface="OpenSans"/>
              </a:rPr>
              <a:t>DataFrame</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Using that same </a:t>
            </a:r>
            <a:r>
              <a:rPr lang="en-CA" sz="1600" b="0" i="0" dirty="0" err="1">
                <a:solidFill>
                  <a:srgbClr val="333333"/>
                </a:solidFill>
                <a:effectLst/>
                <a:latin typeface="OpenSans"/>
              </a:rPr>
              <a:t>DataFrame</a:t>
            </a:r>
            <a:r>
              <a:rPr lang="en-CA" sz="1600" b="0" i="0" dirty="0">
                <a:solidFill>
                  <a:srgbClr val="333333"/>
                </a:solidFill>
                <a:effectLst/>
                <a:latin typeface="OpenSans"/>
              </a:rPr>
              <a:t>, two columns are selected.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caching action is specific to this example.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application groups the data by the "country" column and then aggregates the data by calculating the mean of the "salary" column.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Next the </a:t>
            </a:r>
            <a:r>
              <a:rPr lang="en-CA" sz="1600" b="1" i="0" dirty="0">
                <a:solidFill>
                  <a:srgbClr val="333333"/>
                </a:solidFill>
                <a:effectLst/>
                <a:latin typeface="OpenSans"/>
              </a:rPr>
              <a:t>“collect” action </a:t>
            </a:r>
            <a:r>
              <a:rPr lang="en-CA" sz="1600" b="0" i="0" dirty="0">
                <a:solidFill>
                  <a:srgbClr val="333333"/>
                </a:solidFill>
                <a:effectLst/>
                <a:latin typeface="OpenSans"/>
              </a:rPr>
              <a:t>runs.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a:t>
            </a:r>
            <a:r>
              <a:rPr lang="en-CA" sz="1600" b="1" i="0" dirty="0">
                <a:solidFill>
                  <a:srgbClr val="333333"/>
                </a:solidFill>
                <a:effectLst/>
                <a:latin typeface="OpenSans"/>
              </a:rPr>
              <a:t>action triggers the job creation and schedules </a:t>
            </a:r>
            <a:r>
              <a:rPr lang="en-CA" sz="1600" b="0" i="0" dirty="0">
                <a:solidFill>
                  <a:srgbClr val="333333"/>
                </a:solidFill>
                <a:effectLst/>
                <a:latin typeface="OpenSans"/>
              </a:rPr>
              <a:t>the tasks, as the previous operations are all lazily computed.</a:t>
            </a:r>
          </a:p>
        </p:txBody>
      </p:sp>
    </p:spTree>
    <p:extLst>
      <p:ext uri="{BB962C8B-B14F-4D97-AF65-F5344CB8AC3E}">
        <p14:creationId xmlns:p14="http://schemas.microsoft.com/office/powerpoint/2010/main" val="1060445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E8696A-3958-6C7A-421C-ECF3CBF7C0BC}"/>
              </a:ext>
            </a:extLst>
          </p:cNvPr>
          <p:cNvPicPr>
            <a:picLocks noChangeAspect="1"/>
          </p:cNvPicPr>
          <p:nvPr/>
        </p:nvPicPr>
        <p:blipFill>
          <a:blip r:embed="rId2"/>
          <a:stretch>
            <a:fillRect/>
          </a:stretch>
        </p:blipFill>
        <p:spPr>
          <a:xfrm>
            <a:off x="141514" y="201581"/>
            <a:ext cx="9470571" cy="3932569"/>
          </a:xfrm>
          <a:prstGeom prst="rect">
            <a:avLst/>
          </a:prstGeom>
        </p:spPr>
      </p:pic>
      <p:sp>
        <p:nvSpPr>
          <p:cNvPr id="5" name="TextBox 4">
            <a:extLst>
              <a:ext uri="{FF2B5EF4-FFF2-40B4-BE49-F238E27FC236}">
                <a16:creationId xmlns:a16="http://schemas.microsoft.com/office/drawing/2014/main" id="{9F36565E-645C-C134-694D-60348200A50D}"/>
              </a:ext>
            </a:extLst>
          </p:cNvPr>
          <p:cNvSpPr txBox="1"/>
          <p:nvPr/>
        </p:nvSpPr>
        <p:spPr>
          <a:xfrm>
            <a:off x="250370" y="4677566"/>
            <a:ext cx="10798629"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After you submit the application, start the Spark Application UI and view the Jobs tab, which displays two jobs.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One job reads the Parquet file from disk.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second job is the result of the action to collect the grouped aggregate computations to send to the driver</a:t>
            </a:r>
          </a:p>
        </p:txBody>
      </p:sp>
    </p:spTree>
    <p:extLst>
      <p:ext uri="{BB962C8B-B14F-4D97-AF65-F5344CB8AC3E}">
        <p14:creationId xmlns:p14="http://schemas.microsoft.com/office/powerpoint/2010/main" val="3398080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F71D37-AB43-FB91-32DD-288F0C168E2A}"/>
              </a:ext>
            </a:extLst>
          </p:cNvPr>
          <p:cNvPicPr>
            <a:picLocks noChangeAspect="1"/>
          </p:cNvPicPr>
          <p:nvPr/>
        </p:nvPicPr>
        <p:blipFill>
          <a:blip r:embed="rId2"/>
          <a:stretch>
            <a:fillRect/>
          </a:stretch>
        </p:blipFill>
        <p:spPr>
          <a:xfrm>
            <a:off x="130628" y="202284"/>
            <a:ext cx="9710057" cy="4934382"/>
          </a:xfrm>
          <a:prstGeom prst="rect">
            <a:avLst/>
          </a:prstGeom>
        </p:spPr>
      </p:pic>
      <p:sp>
        <p:nvSpPr>
          <p:cNvPr id="4" name="TextBox 3">
            <a:extLst>
              <a:ext uri="{FF2B5EF4-FFF2-40B4-BE49-F238E27FC236}">
                <a16:creationId xmlns:a16="http://schemas.microsoft.com/office/drawing/2014/main" id="{0357212F-D72B-62D8-86A8-F0198441E729}"/>
              </a:ext>
            </a:extLst>
          </p:cNvPr>
          <p:cNvSpPr txBox="1"/>
          <p:nvPr/>
        </p:nvSpPr>
        <p:spPr>
          <a:xfrm>
            <a:off x="130629" y="5109945"/>
            <a:ext cx="12061371" cy="116217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On the Jobs tab, click a specific job to display its Job Details page.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 you can see the number of stages and the DAG that links the stages.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example has two stages connected by a shuffle exchange, which is due to grouping the data by country in the application.</a:t>
            </a:r>
          </a:p>
        </p:txBody>
      </p:sp>
    </p:spTree>
    <p:extLst>
      <p:ext uri="{BB962C8B-B14F-4D97-AF65-F5344CB8AC3E}">
        <p14:creationId xmlns:p14="http://schemas.microsoft.com/office/powerpoint/2010/main" val="1179670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2270AA-2189-CDBE-BE9C-103BB800AE61}"/>
              </a:ext>
            </a:extLst>
          </p:cNvPr>
          <p:cNvSpPr txBox="1"/>
          <p:nvPr/>
        </p:nvSpPr>
        <p:spPr>
          <a:xfrm>
            <a:off x="174171" y="4005666"/>
            <a:ext cx="11919858"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Select a stage to view the tasks.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Stage Details timeline indicates each task’s state using color coding.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View the timeline to see when each task was started and the task’s duration.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Use this information to </a:t>
            </a:r>
            <a:r>
              <a:rPr lang="en-CA" sz="1400" b="1" i="0" dirty="0">
                <a:solidFill>
                  <a:srgbClr val="333333"/>
                </a:solidFill>
                <a:effectLst/>
                <a:latin typeface="OpenSans"/>
              </a:rPr>
              <a:t>quickly locate failed tasks</a:t>
            </a:r>
            <a:r>
              <a:rPr lang="en-CA" sz="1400" b="0" i="0" dirty="0">
                <a:solidFill>
                  <a:srgbClr val="333333"/>
                </a:solidFill>
                <a:effectLst/>
                <a:latin typeface="OpenSans"/>
              </a:rPr>
              <a:t>, see which tasks are </a:t>
            </a:r>
            <a:r>
              <a:rPr lang="en-CA" sz="1400" b="1" i="0" dirty="0">
                <a:solidFill>
                  <a:srgbClr val="333333"/>
                </a:solidFill>
                <a:effectLst/>
                <a:latin typeface="OpenSans"/>
              </a:rPr>
              <a:t>taking a long time to run</a:t>
            </a:r>
            <a:r>
              <a:rPr lang="en-CA" sz="1400" b="0" i="0" dirty="0">
                <a:solidFill>
                  <a:srgbClr val="333333"/>
                </a:solidFill>
                <a:effectLst/>
                <a:latin typeface="OpenSans"/>
              </a:rPr>
              <a:t>, and determine how well your application is parallelized</a:t>
            </a:r>
          </a:p>
        </p:txBody>
      </p:sp>
      <p:pic>
        <p:nvPicPr>
          <p:cNvPr id="4" name="Picture 3">
            <a:extLst>
              <a:ext uri="{FF2B5EF4-FFF2-40B4-BE49-F238E27FC236}">
                <a16:creationId xmlns:a16="http://schemas.microsoft.com/office/drawing/2014/main" id="{015A15B0-F7D7-F25B-1DD9-0C92875F37F4}"/>
              </a:ext>
            </a:extLst>
          </p:cNvPr>
          <p:cNvPicPr>
            <a:picLocks noChangeAspect="1"/>
          </p:cNvPicPr>
          <p:nvPr/>
        </p:nvPicPr>
        <p:blipFill>
          <a:blip r:embed="rId2"/>
          <a:stretch>
            <a:fillRect/>
          </a:stretch>
        </p:blipFill>
        <p:spPr>
          <a:xfrm>
            <a:off x="10885" y="189200"/>
            <a:ext cx="8545285" cy="3748899"/>
          </a:xfrm>
          <a:prstGeom prst="rect">
            <a:avLst/>
          </a:prstGeom>
        </p:spPr>
      </p:pic>
    </p:spTree>
    <p:extLst>
      <p:ext uri="{BB962C8B-B14F-4D97-AF65-F5344CB8AC3E}">
        <p14:creationId xmlns:p14="http://schemas.microsoft.com/office/powerpoint/2010/main" val="3735869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EF64AA-A7DE-146B-C43F-A0152610D5CB}"/>
              </a:ext>
            </a:extLst>
          </p:cNvPr>
          <p:cNvSpPr txBox="1"/>
          <p:nvPr/>
        </p:nvSpPr>
        <p:spPr>
          <a:xfrm>
            <a:off x="43543" y="4595566"/>
            <a:ext cx="12104914"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task list provides even more metrics, </a:t>
            </a:r>
            <a:r>
              <a:rPr lang="en-CA" sz="1400" b="1" i="0" dirty="0">
                <a:solidFill>
                  <a:srgbClr val="333333"/>
                </a:solidFill>
                <a:effectLst/>
                <a:latin typeface="OpenSans"/>
              </a:rPr>
              <a:t>including status, duration, and amount of data transferred </a:t>
            </a:r>
            <a:r>
              <a:rPr lang="en-CA" sz="1400" b="0" i="0" dirty="0">
                <a:solidFill>
                  <a:srgbClr val="333333"/>
                </a:solidFill>
                <a:effectLst/>
                <a:latin typeface="OpenSans"/>
              </a:rPr>
              <a:t>as part of a shuffle.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you see two tasks that read one and two records as part of a shuffle. </a:t>
            </a:r>
          </a:p>
          <a:p>
            <a:pPr marL="285750" indent="-285750" algn="l">
              <a:lnSpc>
                <a:spcPct val="150000"/>
              </a:lnSpc>
              <a:buFont typeface="Arial" panose="020B0604020202020204" pitchFamily="34" charset="0"/>
              <a:buChar char="•"/>
            </a:pPr>
            <a:r>
              <a:rPr lang="en-CA" sz="1400" b="0" i="0" u="sng" dirty="0">
                <a:solidFill>
                  <a:srgbClr val="333333"/>
                </a:solidFill>
                <a:effectLst/>
                <a:latin typeface="OpenSans"/>
              </a:rPr>
              <a:t>You see these two tasks bec</a:t>
            </a:r>
            <a:r>
              <a:rPr lang="en-CA" sz="1400" b="0" i="0" dirty="0">
                <a:solidFill>
                  <a:srgbClr val="333333"/>
                </a:solidFill>
                <a:effectLst/>
                <a:latin typeface="OpenSans"/>
              </a:rPr>
              <a:t>ause, </a:t>
            </a:r>
            <a:r>
              <a:rPr lang="en-CA" sz="1400" b="1" i="0" dirty="0">
                <a:solidFill>
                  <a:srgbClr val="333333"/>
                </a:solidFill>
                <a:effectLst/>
                <a:latin typeface="OpenSans"/>
              </a:rPr>
              <a:t>by default for a shuffle, Spark repartitions the data into a larger number of partitions.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also access a task’s executor logs.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data used in this example is small.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Therefore, many tasks only have a small number of records to process.</a:t>
            </a:r>
          </a:p>
        </p:txBody>
      </p:sp>
      <p:pic>
        <p:nvPicPr>
          <p:cNvPr id="6" name="Picture 5">
            <a:extLst>
              <a:ext uri="{FF2B5EF4-FFF2-40B4-BE49-F238E27FC236}">
                <a16:creationId xmlns:a16="http://schemas.microsoft.com/office/drawing/2014/main" id="{B5EA9E73-0EB4-56B2-5440-008E91063CA3}"/>
              </a:ext>
            </a:extLst>
          </p:cNvPr>
          <p:cNvPicPr>
            <a:picLocks noChangeAspect="1"/>
          </p:cNvPicPr>
          <p:nvPr/>
        </p:nvPicPr>
        <p:blipFill>
          <a:blip r:embed="rId2"/>
          <a:stretch>
            <a:fillRect/>
          </a:stretch>
        </p:blipFill>
        <p:spPr>
          <a:xfrm>
            <a:off x="-1" y="75680"/>
            <a:ext cx="10417629" cy="4511572"/>
          </a:xfrm>
          <a:prstGeom prst="rect">
            <a:avLst/>
          </a:prstGeom>
        </p:spPr>
      </p:pic>
    </p:spTree>
    <p:extLst>
      <p:ext uri="{BB962C8B-B14F-4D97-AF65-F5344CB8AC3E}">
        <p14:creationId xmlns:p14="http://schemas.microsoft.com/office/powerpoint/2010/main" val="2653377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11D43F-26ED-8C05-69FA-5EE516333957}"/>
              </a:ext>
            </a:extLst>
          </p:cNvPr>
          <p:cNvSpPr txBox="1"/>
          <p:nvPr/>
        </p:nvSpPr>
        <p:spPr>
          <a:xfrm>
            <a:off x="272143" y="174563"/>
            <a:ext cx="6096000" cy="369332"/>
          </a:xfrm>
          <a:prstGeom prst="rect">
            <a:avLst/>
          </a:prstGeom>
          <a:noFill/>
        </p:spPr>
        <p:txBody>
          <a:bodyPr wrap="square">
            <a:spAutoFit/>
          </a:bodyPr>
          <a:lstStyle/>
          <a:p>
            <a:pPr algn="l"/>
            <a:r>
              <a:rPr lang="en-CA" b="1" i="0" dirty="0">
                <a:effectLst/>
              </a:rPr>
              <a:t>The Apache Spark User Interface</a:t>
            </a:r>
          </a:p>
        </p:txBody>
      </p:sp>
      <p:sp>
        <p:nvSpPr>
          <p:cNvPr id="5" name="TextBox 4">
            <a:extLst>
              <a:ext uri="{FF2B5EF4-FFF2-40B4-BE49-F238E27FC236}">
                <a16:creationId xmlns:a16="http://schemas.microsoft.com/office/drawing/2014/main" id="{281CBB62-A94A-1C1C-D400-A1CF9182B11F}"/>
              </a:ext>
            </a:extLst>
          </p:cNvPr>
          <p:cNvSpPr txBox="1"/>
          <p:nvPr/>
        </p:nvSpPr>
        <p:spPr>
          <a:xfrm>
            <a:off x="3831772" y="82230"/>
            <a:ext cx="7075714" cy="523220"/>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Explain how to connect to the Apache Spark user interface web server; </a:t>
            </a:r>
          </a:p>
          <a:p>
            <a:pPr marL="285750" indent="-285750" algn="l">
              <a:buFont typeface="Wingdings" pitchFamily="2" charset="2"/>
              <a:buChar char="q"/>
            </a:pPr>
            <a:r>
              <a:rPr lang="en-CA" sz="1400" b="0" i="0" dirty="0">
                <a:solidFill>
                  <a:srgbClr val="333333"/>
                </a:solidFill>
                <a:effectLst/>
                <a:latin typeface="OpenSans"/>
              </a:rPr>
              <a:t>navigate basic elements of the Spark user interface</a:t>
            </a:r>
          </a:p>
        </p:txBody>
      </p:sp>
      <p:pic>
        <p:nvPicPr>
          <p:cNvPr id="6" name="Picture 5">
            <a:extLst>
              <a:ext uri="{FF2B5EF4-FFF2-40B4-BE49-F238E27FC236}">
                <a16:creationId xmlns:a16="http://schemas.microsoft.com/office/drawing/2014/main" id="{BD3CE3B3-92CE-5070-EDB2-B26CB38844A4}"/>
              </a:ext>
            </a:extLst>
          </p:cNvPr>
          <p:cNvPicPr>
            <a:picLocks noChangeAspect="1"/>
          </p:cNvPicPr>
          <p:nvPr/>
        </p:nvPicPr>
        <p:blipFill>
          <a:blip r:embed="rId2"/>
          <a:stretch>
            <a:fillRect/>
          </a:stretch>
        </p:blipFill>
        <p:spPr>
          <a:xfrm>
            <a:off x="0" y="636228"/>
            <a:ext cx="5210069" cy="2644250"/>
          </a:xfrm>
          <a:prstGeom prst="rect">
            <a:avLst/>
          </a:prstGeom>
        </p:spPr>
      </p:pic>
      <p:sp>
        <p:nvSpPr>
          <p:cNvPr id="8" name="TextBox 7">
            <a:extLst>
              <a:ext uri="{FF2B5EF4-FFF2-40B4-BE49-F238E27FC236}">
                <a16:creationId xmlns:a16="http://schemas.microsoft.com/office/drawing/2014/main" id="{0A564150-F205-F0FB-3A1F-AF4933BF94B8}"/>
              </a:ext>
            </a:extLst>
          </p:cNvPr>
          <p:cNvSpPr txBox="1"/>
          <p:nvPr/>
        </p:nvSpPr>
        <p:spPr>
          <a:xfrm>
            <a:off x="5210068" y="697783"/>
            <a:ext cx="6949273" cy="199791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a Spark application is being run, as the driver program creates a </a:t>
            </a:r>
            <a:r>
              <a:rPr lang="en-CA" sz="1400" b="0" i="0" dirty="0" err="1">
                <a:solidFill>
                  <a:srgbClr val="333333"/>
                </a:solidFill>
                <a:effectLst/>
                <a:latin typeface="OpenSans"/>
              </a:rPr>
              <a:t>SparkContext</a:t>
            </a:r>
            <a:r>
              <a:rPr lang="en-CA" sz="1400" b="0" i="0" dirty="0">
                <a:solidFill>
                  <a:srgbClr val="333333"/>
                </a:solidFill>
                <a:effectLst/>
                <a:latin typeface="OpenSans"/>
              </a:rPr>
              <a:t>, Spark starts a web server that serves as the application user interface.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connect to the UI webserver by entering the hostname of the driver followed by port 4040 in a browser once that application is running.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web server runs for the duration of the Spark application, so once the </a:t>
            </a:r>
            <a:r>
              <a:rPr lang="en-CA" sz="1400" b="1" i="0" dirty="0" err="1">
                <a:solidFill>
                  <a:srgbClr val="333333"/>
                </a:solidFill>
                <a:effectLst/>
                <a:latin typeface="OpenSans"/>
              </a:rPr>
              <a:t>SparkContext</a:t>
            </a:r>
            <a:r>
              <a:rPr lang="en-CA" sz="1400" b="1" i="0" dirty="0">
                <a:solidFill>
                  <a:srgbClr val="333333"/>
                </a:solidFill>
                <a:effectLst/>
                <a:latin typeface="OpenSans"/>
              </a:rPr>
              <a:t> stops</a:t>
            </a:r>
            <a:r>
              <a:rPr lang="en-CA" sz="1400" b="0" i="0" dirty="0">
                <a:solidFill>
                  <a:srgbClr val="333333"/>
                </a:solidFill>
                <a:effectLst/>
                <a:latin typeface="OpenSans"/>
              </a:rPr>
              <a:t>, the server shuts down and the application </a:t>
            </a:r>
            <a:r>
              <a:rPr lang="en-CA" sz="1400" b="1" i="0" dirty="0">
                <a:solidFill>
                  <a:srgbClr val="333333"/>
                </a:solidFill>
                <a:effectLst/>
                <a:latin typeface="OpenSans"/>
              </a:rPr>
              <a:t>UI is no longer accessible.</a:t>
            </a:r>
          </a:p>
        </p:txBody>
      </p:sp>
      <p:pic>
        <p:nvPicPr>
          <p:cNvPr id="9" name="Picture 8">
            <a:extLst>
              <a:ext uri="{FF2B5EF4-FFF2-40B4-BE49-F238E27FC236}">
                <a16:creationId xmlns:a16="http://schemas.microsoft.com/office/drawing/2014/main" id="{B69803FE-9221-CCC1-EADF-37FE21424D3F}"/>
              </a:ext>
            </a:extLst>
          </p:cNvPr>
          <p:cNvPicPr>
            <a:picLocks noChangeAspect="1"/>
          </p:cNvPicPr>
          <p:nvPr/>
        </p:nvPicPr>
        <p:blipFill>
          <a:blip r:embed="rId3"/>
          <a:stretch>
            <a:fillRect/>
          </a:stretch>
        </p:blipFill>
        <p:spPr>
          <a:xfrm>
            <a:off x="-1" y="3904343"/>
            <a:ext cx="4920343" cy="2558578"/>
          </a:xfrm>
          <a:prstGeom prst="rect">
            <a:avLst/>
          </a:prstGeom>
        </p:spPr>
      </p:pic>
      <p:sp>
        <p:nvSpPr>
          <p:cNvPr id="11" name="TextBox 10">
            <a:extLst>
              <a:ext uri="{FF2B5EF4-FFF2-40B4-BE49-F238E27FC236}">
                <a16:creationId xmlns:a16="http://schemas.microsoft.com/office/drawing/2014/main" id="{6A3CCDB5-0B9A-7839-5D7D-87A12D4DB9D2}"/>
              </a:ext>
            </a:extLst>
          </p:cNvPr>
          <p:cNvSpPr txBox="1"/>
          <p:nvPr/>
        </p:nvSpPr>
        <p:spPr>
          <a:xfrm>
            <a:off x="4775478" y="2953657"/>
            <a:ext cx="7239000" cy="393691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Spark user interface provides valuable insights, organized on multiple tabs, about the running application.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Jobs tab </a:t>
            </a:r>
            <a:r>
              <a:rPr lang="en-CA" sz="1400" b="0" i="0" dirty="0">
                <a:solidFill>
                  <a:srgbClr val="333333"/>
                </a:solidFill>
                <a:effectLst/>
                <a:latin typeface="OpenSans"/>
              </a:rPr>
              <a:t>displays the application’s jobs, including job status.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Stages tab </a:t>
            </a:r>
            <a:r>
              <a:rPr lang="en-CA" sz="1400" b="0" i="0" dirty="0">
                <a:solidFill>
                  <a:srgbClr val="333333"/>
                </a:solidFill>
                <a:effectLst/>
                <a:latin typeface="OpenSans"/>
              </a:rPr>
              <a:t>reports the state of tasks within a stage.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Storage tab </a:t>
            </a:r>
            <a:r>
              <a:rPr lang="en-CA" sz="1400" b="0" i="0" dirty="0">
                <a:solidFill>
                  <a:srgbClr val="333333"/>
                </a:solidFill>
                <a:effectLst/>
                <a:latin typeface="OpenSans"/>
              </a:rPr>
              <a:t>shows the </a:t>
            </a:r>
            <a:r>
              <a:rPr lang="en-CA" sz="1400" b="0" i="0" u="sng" dirty="0">
                <a:solidFill>
                  <a:srgbClr val="333333"/>
                </a:solidFill>
                <a:effectLst/>
                <a:latin typeface="OpenSans"/>
              </a:rPr>
              <a:t>size of any RDDs or </a:t>
            </a:r>
            <a:r>
              <a:rPr lang="en-CA" sz="1400" b="0" i="0" u="sng" dirty="0" err="1">
                <a:solidFill>
                  <a:srgbClr val="333333"/>
                </a:solidFill>
                <a:effectLst/>
                <a:latin typeface="OpenSans"/>
              </a:rPr>
              <a:t>DataFrames</a:t>
            </a:r>
            <a:r>
              <a:rPr lang="en-CA" sz="1400" b="0" i="0" u="sng" dirty="0">
                <a:solidFill>
                  <a:srgbClr val="333333"/>
                </a:solidFill>
                <a:effectLst/>
                <a:latin typeface="OpenSans"/>
              </a:rPr>
              <a:t> </a:t>
            </a:r>
            <a:r>
              <a:rPr lang="en-CA" sz="1400" b="0" i="0" dirty="0">
                <a:solidFill>
                  <a:srgbClr val="333333"/>
                </a:solidFill>
                <a:effectLst/>
                <a:latin typeface="OpenSans"/>
              </a:rPr>
              <a:t>that persisted to memory or disk.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Environment tab </a:t>
            </a:r>
            <a:r>
              <a:rPr lang="en-CA" sz="1400" b="0" i="0" dirty="0">
                <a:solidFill>
                  <a:srgbClr val="333333"/>
                </a:solidFill>
                <a:effectLst/>
                <a:latin typeface="OpenSans"/>
              </a:rPr>
              <a:t>information includes any environment variables and system properties for Spark or the JVM.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Executor tab </a:t>
            </a:r>
            <a:r>
              <a:rPr lang="en-CA" sz="1400" b="0" i="0" dirty="0">
                <a:solidFill>
                  <a:srgbClr val="333333"/>
                </a:solidFill>
                <a:effectLst/>
                <a:latin typeface="OpenSans"/>
              </a:rPr>
              <a:t>displays a summary that shows memory and disk usage for any executors in use for the application.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Additional tabs display based on the type of application in 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if the application performs SQL queries, the SQL tab displays and shows metrics for each query. </a:t>
            </a:r>
          </a:p>
        </p:txBody>
      </p:sp>
    </p:spTree>
    <p:extLst>
      <p:ext uri="{BB962C8B-B14F-4D97-AF65-F5344CB8AC3E}">
        <p14:creationId xmlns:p14="http://schemas.microsoft.com/office/powerpoint/2010/main" val="3727096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00FB84-48F9-5B70-7DC4-71D32B1DA336}"/>
              </a:ext>
            </a:extLst>
          </p:cNvPr>
          <p:cNvPicPr>
            <a:picLocks noChangeAspect="1"/>
          </p:cNvPicPr>
          <p:nvPr/>
        </p:nvPicPr>
        <p:blipFill>
          <a:blip r:embed="rId2"/>
          <a:stretch>
            <a:fillRect/>
          </a:stretch>
        </p:blipFill>
        <p:spPr>
          <a:xfrm>
            <a:off x="0" y="3843887"/>
            <a:ext cx="4840832" cy="2434168"/>
          </a:xfrm>
          <a:prstGeom prst="rect">
            <a:avLst/>
          </a:prstGeom>
        </p:spPr>
      </p:pic>
      <p:pic>
        <p:nvPicPr>
          <p:cNvPr id="3" name="Picture 2">
            <a:extLst>
              <a:ext uri="{FF2B5EF4-FFF2-40B4-BE49-F238E27FC236}">
                <a16:creationId xmlns:a16="http://schemas.microsoft.com/office/drawing/2014/main" id="{E04B3C7E-C1D0-91F0-8CAE-97BB649CB8EA}"/>
              </a:ext>
            </a:extLst>
          </p:cNvPr>
          <p:cNvPicPr>
            <a:picLocks noChangeAspect="1"/>
          </p:cNvPicPr>
          <p:nvPr/>
        </p:nvPicPr>
        <p:blipFill>
          <a:blip r:embed="rId3"/>
          <a:stretch>
            <a:fillRect/>
          </a:stretch>
        </p:blipFill>
        <p:spPr>
          <a:xfrm>
            <a:off x="137885" y="126093"/>
            <a:ext cx="4840833" cy="1898650"/>
          </a:xfrm>
          <a:prstGeom prst="rect">
            <a:avLst/>
          </a:prstGeom>
        </p:spPr>
      </p:pic>
      <p:sp>
        <p:nvSpPr>
          <p:cNvPr id="5" name="TextBox 4">
            <a:extLst>
              <a:ext uri="{FF2B5EF4-FFF2-40B4-BE49-F238E27FC236}">
                <a16:creationId xmlns:a16="http://schemas.microsoft.com/office/drawing/2014/main" id="{9877C036-7291-3ABE-2224-E7308BA849DE}"/>
              </a:ext>
            </a:extLst>
          </p:cNvPr>
          <p:cNvSpPr txBox="1"/>
          <p:nvPr/>
        </p:nvSpPr>
        <p:spPr>
          <a:xfrm>
            <a:off x="4978718" y="126093"/>
            <a:ext cx="7213281"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all application jobs are complete and the results are sent to the driver or written to disk, the </a:t>
            </a:r>
            <a:r>
              <a:rPr lang="en-CA" sz="1400" b="0" i="0" dirty="0" err="1">
                <a:solidFill>
                  <a:srgbClr val="333333"/>
                </a:solidFill>
                <a:effectLst/>
                <a:latin typeface="OpenSans"/>
              </a:rPr>
              <a:t>SparkContext</a:t>
            </a:r>
            <a:r>
              <a:rPr lang="en-CA" sz="1400" b="0" i="0" dirty="0">
                <a:solidFill>
                  <a:srgbClr val="333333"/>
                </a:solidFill>
                <a:effectLst/>
                <a:latin typeface="OpenSans"/>
              </a:rPr>
              <a:t> can be stopped either manually or automatically when the application exits.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the application UI server shuts down the UI is no longer available.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To view the Application UI after the application stops</a:t>
            </a:r>
            <a:r>
              <a:rPr lang="en-CA" sz="1400" b="0" i="0" dirty="0">
                <a:solidFill>
                  <a:srgbClr val="333333"/>
                </a:solidFill>
                <a:effectLst/>
                <a:latin typeface="OpenSans"/>
              </a:rPr>
              <a:t>, </a:t>
            </a:r>
            <a:r>
              <a:rPr lang="en-CA" sz="1400" b="0" i="0" dirty="0">
                <a:solidFill>
                  <a:srgbClr val="333333"/>
                </a:solidFill>
                <a:effectLst/>
                <a:highlight>
                  <a:srgbClr val="FFFF00"/>
                </a:highlight>
                <a:latin typeface="OpenSans"/>
              </a:rPr>
              <a:t>event logging must be enabled</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means that all events in the application workflow are logged to a file, and the UI can be viewed with the Spark History server.</a:t>
            </a:r>
          </a:p>
        </p:txBody>
      </p:sp>
      <p:sp>
        <p:nvSpPr>
          <p:cNvPr id="7" name="TextBox 6">
            <a:extLst>
              <a:ext uri="{FF2B5EF4-FFF2-40B4-BE49-F238E27FC236}">
                <a16:creationId xmlns:a16="http://schemas.microsoft.com/office/drawing/2014/main" id="{DA070E9C-73D8-51D4-1E9F-34B29250DA38}"/>
              </a:ext>
            </a:extLst>
          </p:cNvPr>
          <p:cNvSpPr txBox="1"/>
          <p:nvPr/>
        </p:nvSpPr>
        <p:spPr>
          <a:xfrm>
            <a:off x="4789714" y="3722243"/>
            <a:ext cx="7402286"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view the Application UI with the History Server, first verify that event logging is enabled.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Enter the event log path as seen using the properties displayed onscreen before submitting the application.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the application completes, the Application UI populates the log files in the event log directory.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start the history server, apply the command shown onscreen.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Once the history server is started, connect to the history server by typing the history server host URL followed by the default port number 18080.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see a list of completed applications and select one to view its application UI. </a:t>
            </a:r>
          </a:p>
        </p:txBody>
      </p:sp>
    </p:spTree>
    <p:extLst>
      <p:ext uri="{BB962C8B-B14F-4D97-AF65-F5344CB8AC3E}">
        <p14:creationId xmlns:p14="http://schemas.microsoft.com/office/powerpoint/2010/main" val="1991717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FCAE61-26DD-27AF-7714-B3B2F958F476}"/>
              </a:ext>
            </a:extLst>
          </p:cNvPr>
          <p:cNvPicPr>
            <a:picLocks noChangeAspect="1"/>
          </p:cNvPicPr>
          <p:nvPr/>
        </p:nvPicPr>
        <p:blipFill>
          <a:blip r:embed="rId2"/>
          <a:stretch>
            <a:fillRect/>
          </a:stretch>
        </p:blipFill>
        <p:spPr>
          <a:xfrm>
            <a:off x="1987229" y="3273879"/>
            <a:ext cx="7127743" cy="3584121"/>
          </a:xfrm>
          <a:prstGeom prst="rect">
            <a:avLst/>
          </a:prstGeom>
        </p:spPr>
      </p:pic>
    </p:spTree>
    <p:extLst>
      <p:ext uri="{BB962C8B-B14F-4D97-AF65-F5344CB8AC3E}">
        <p14:creationId xmlns:p14="http://schemas.microsoft.com/office/powerpoint/2010/main" val="1425070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B78BBA-3F48-3409-5DD5-219B618CAB77}"/>
              </a:ext>
            </a:extLst>
          </p:cNvPr>
          <p:cNvSpPr txBox="1"/>
          <p:nvPr/>
        </p:nvSpPr>
        <p:spPr>
          <a:xfrm>
            <a:off x="152400" y="294305"/>
            <a:ext cx="6096000" cy="369332"/>
          </a:xfrm>
          <a:prstGeom prst="rect">
            <a:avLst/>
          </a:prstGeom>
          <a:noFill/>
        </p:spPr>
        <p:txBody>
          <a:bodyPr wrap="square">
            <a:spAutoFit/>
          </a:bodyPr>
          <a:lstStyle/>
          <a:p>
            <a:pPr algn="l"/>
            <a:r>
              <a:rPr lang="en-CA" b="1" i="0" dirty="0">
                <a:effectLst/>
              </a:rPr>
              <a:t>Debugging Apache Spark Application Issues</a:t>
            </a:r>
          </a:p>
        </p:txBody>
      </p:sp>
      <p:sp>
        <p:nvSpPr>
          <p:cNvPr id="5" name="TextBox 4">
            <a:extLst>
              <a:ext uri="{FF2B5EF4-FFF2-40B4-BE49-F238E27FC236}">
                <a16:creationId xmlns:a16="http://schemas.microsoft.com/office/drawing/2014/main" id="{F3D7E83C-5B10-4A62-6558-6F956A9E50B0}"/>
              </a:ext>
            </a:extLst>
          </p:cNvPr>
          <p:cNvSpPr txBox="1"/>
          <p:nvPr/>
        </p:nvSpPr>
        <p:spPr>
          <a:xfrm>
            <a:off x="4833257" y="115278"/>
            <a:ext cx="6096000" cy="923330"/>
          </a:xfrm>
          <a:prstGeom prst="rect">
            <a:avLst/>
          </a:prstGeom>
          <a:noFill/>
        </p:spPr>
        <p:txBody>
          <a:bodyPr wrap="square">
            <a:spAutoFit/>
          </a:bodyPr>
          <a:lstStyle/>
          <a:p>
            <a:pPr algn="l"/>
            <a:r>
              <a:rPr lang="en-CA" b="0" i="0" dirty="0">
                <a:solidFill>
                  <a:srgbClr val="333333"/>
                </a:solidFill>
                <a:effectLst/>
                <a:latin typeface="OpenSans"/>
              </a:rPr>
              <a:t>Identify common Apache Spark application issues, </a:t>
            </a:r>
          </a:p>
          <a:p>
            <a:pPr algn="l"/>
            <a:r>
              <a:rPr lang="en-CA" b="0" i="0" dirty="0">
                <a:solidFill>
                  <a:srgbClr val="333333"/>
                </a:solidFill>
                <a:effectLst/>
                <a:latin typeface="OpenSans"/>
              </a:rPr>
              <a:t>debug issues through the application UI, </a:t>
            </a:r>
          </a:p>
          <a:p>
            <a:pPr algn="l"/>
            <a:r>
              <a:rPr lang="en-CA" b="0" i="0" dirty="0">
                <a:solidFill>
                  <a:srgbClr val="333333"/>
                </a:solidFill>
                <a:effectLst/>
                <a:latin typeface="OpenSans"/>
              </a:rPr>
              <a:t>describe application log file locations and content.</a:t>
            </a:r>
          </a:p>
        </p:txBody>
      </p:sp>
      <p:pic>
        <p:nvPicPr>
          <p:cNvPr id="6" name="Picture 5">
            <a:extLst>
              <a:ext uri="{FF2B5EF4-FFF2-40B4-BE49-F238E27FC236}">
                <a16:creationId xmlns:a16="http://schemas.microsoft.com/office/drawing/2014/main" id="{63FB7A3B-B759-0030-3F4D-8CB1267FCB2A}"/>
              </a:ext>
            </a:extLst>
          </p:cNvPr>
          <p:cNvPicPr>
            <a:picLocks noChangeAspect="1"/>
          </p:cNvPicPr>
          <p:nvPr/>
        </p:nvPicPr>
        <p:blipFill>
          <a:blip r:embed="rId2"/>
          <a:stretch>
            <a:fillRect/>
          </a:stretch>
        </p:blipFill>
        <p:spPr>
          <a:xfrm>
            <a:off x="343807" y="1813379"/>
            <a:ext cx="5120822" cy="2369336"/>
          </a:xfrm>
          <a:prstGeom prst="rect">
            <a:avLst/>
          </a:prstGeom>
        </p:spPr>
      </p:pic>
      <p:sp>
        <p:nvSpPr>
          <p:cNvPr id="8" name="TextBox 7">
            <a:extLst>
              <a:ext uri="{FF2B5EF4-FFF2-40B4-BE49-F238E27FC236}">
                <a16:creationId xmlns:a16="http://schemas.microsoft.com/office/drawing/2014/main" id="{598CD880-0A4C-BBE0-CC3B-C225CE2812A8}"/>
              </a:ext>
            </a:extLst>
          </p:cNvPr>
          <p:cNvSpPr txBox="1"/>
          <p:nvPr/>
        </p:nvSpPr>
        <p:spPr>
          <a:xfrm>
            <a:off x="152400" y="4639915"/>
            <a:ext cx="11930743" cy="116217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Running a Spark application on a cluster is a complex process with many working parts and many ways in which an application can fail.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Common reasons for application failure on a cluster include user code, system and application configurations, application dependencies that are missing or an incorrect version, improper resource allocation, and network communication among cluster nodes.</a:t>
            </a:r>
          </a:p>
        </p:txBody>
      </p:sp>
    </p:spTree>
    <p:extLst>
      <p:ext uri="{BB962C8B-B14F-4D97-AF65-F5344CB8AC3E}">
        <p14:creationId xmlns:p14="http://schemas.microsoft.com/office/powerpoint/2010/main" val="1987961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A8B0D8-AEE6-C62F-7A64-8642D47237CF}"/>
              </a:ext>
            </a:extLst>
          </p:cNvPr>
          <p:cNvPicPr>
            <a:picLocks noChangeAspect="1"/>
          </p:cNvPicPr>
          <p:nvPr/>
        </p:nvPicPr>
        <p:blipFill>
          <a:blip r:embed="rId2"/>
          <a:stretch>
            <a:fillRect/>
          </a:stretch>
        </p:blipFill>
        <p:spPr>
          <a:xfrm>
            <a:off x="122464" y="288470"/>
            <a:ext cx="5597807" cy="2966359"/>
          </a:xfrm>
          <a:prstGeom prst="rect">
            <a:avLst/>
          </a:prstGeom>
        </p:spPr>
      </p:pic>
      <p:sp>
        <p:nvSpPr>
          <p:cNvPr id="4" name="TextBox 3">
            <a:extLst>
              <a:ext uri="{FF2B5EF4-FFF2-40B4-BE49-F238E27FC236}">
                <a16:creationId xmlns:a16="http://schemas.microsoft.com/office/drawing/2014/main" id="{B154DD27-0E66-DA1D-2343-60784231B99B}"/>
              </a:ext>
            </a:extLst>
          </p:cNvPr>
          <p:cNvSpPr txBox="1"/>
          <p:nvPr/>
        </p:nvSpPr>
        <p:spPr>
          <a:xfrm>
            <a:off x="5617029" y="16327"/>
            <a:ext cx="6452507"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What is user code? User code is made up of the driver program, which </a:t>
            </a:r>
            <a:r>
              <a:rPr lang="en-CA" sz="1400" b="0" i="0" u="sng" dirty="0">
                <a:solidFill>
                  <a:srgbClr val="333333"/>
                </a:solidFill>
                <a:effectLst/>
                <a:latin typeface="OpenSans"/>
              </a:rPr>
              <a:t>runs in the driver process </a:t>
            </a:r>
            <a:r>
              <a:rPr lang="en-CA" sz="1400" b="0" i="0" dirty="0">
                <a:solidFill>
                  <a:srgbClr val="333333"/>
                </a:solidFill>
                <a:effectLst/>
                <a:latin typeface="OpenSans"/>
              </a:rPr>
              <a:t>and the functions and variables serialized that the executor runs in parallel.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Both the driver and executor processes run the application user code of an application passed to the spark-submit script.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The user code </a:t>
            </a:r>
            <a:r>
              <a:rPr lang="en-CA" sz="1400" b="0" i="0" dirty="0">
                <a:solidFill>
                  <a:srgbClr val="333333"/>
                </a:solidFill>
                <a:effectLst/>
                <a:latin typeface="OpenSans"/>
              </a:rPr>
              <a:t>in the driver </a:t>
            </a:r>
            <a:r>
              <a:rPr lang="en-CA" sz="1400" b="0" i="0" u="sng" dirty="0">
                <a:solidFill>
                  <a:srgbClr val="333333"/>
                </a:solidFill>
                <a:effectLst/>
                <a:latin typeface="OpenSans"/>
              </a:rPr>
              <a:t>creates the </a:t>
            </a:r>
            <a:r>
              <a:rPr lang="en-CA" sz="1400" b="0" i="0" u="sng" dirty="0" err="1">
                <a:solidFill>
                  <a:srgbClr val="333333"/>
                </a:solidFill>
                <a:effectLst/>
                <a:latin typeface="OpenSans"/>
              </a:rPr>
              <a:t>SparkContext</a:t>
            </a:r>
            <a:r>
              <a:rPr lang="en-CA" sz="1400" b="0" i="0" u="sng" dirty="0">
                <a:solidFill>
                  <a:srgbClr val="333333"/>
                </a:solidFill>
                <a:effectLst/>
                <a:latin typeface="OpenSans"/>
              </a:rPr>
              <a:t> </a:t>
            </a:r>
            <a:r>
              <a:rPr lang="en-CA" sz="1400" b="0" i="0" dirty="0">
                <a:solidFill>
                  <a:srgbClr val="333333"/>
                </a:solidFill>
                <a:effectLst/>
                <a:latin typeface="OpenSans"/>
              </a:rPr>
              <a:t>and </a:t>
            </a:r>
            <a:r>
              <a:rPr lang="en-CA" sz="1400" b="0" i="0" u="sng" dirty="0">
                <a:solidFill>
                  <a:srgbClr val="333333"/>
                </a:solidFill>
                <a:effectLst/>
                <a:latin typeface="OpenSans"/>
              </a:rPr>
              <a:t>creates job</a:t>
            </a:r>
            <a:r>
              <a:rPr lang="en-CA" sz="1400" b="0" i="0" dirty="0">
                <a:solidFill>
                  <a:srgbClr val="333333"/>
                </a:solidFill>
                <a:effectLst/>
                <a:latin typeface="OpenSans"/>
              </a:rPr>
              <a:t>s based on operations to the </a:t>
            </a:r>
            <a:r>
              <a:rPr lang="en-CA" sz="1400" b="0" i="0" dirty="0" err="1">
                <a:solidFill>
                  <a:srgbClr val="333333"/>
                </a:solidFill>
                <a:effectLst/>
                <a:latin typeface="OpenSans"/>
              </a:rPr>
              <a:t>DataFrames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a:t>
            </a:r>
            <a:r>
              <a:rPr lang="en-CA" sz="1400" b="0" i="0" dirty="0" err="1">
                <a:solidFill>
                  <a:srgbClr val="333333"/>
                </a:solidFill>
                <a:effectLst/>
                <a:latin typeface="OpenSans"/>
              </a:rPr>
              <a:t>DataFrame</a:t>
            </a:r>
            <a:r>
              <a:rPr lang="en-CA" sz="1400" b="0" i="0" dirty="0">
                <a:solidFill>
                  <a:srgbClr val="333333"/>
                </a:solidFill>
                <a:effectLst/>
                <a:latin typeface="OpenSans"/>
              </a:rPr>
              <a:t> operations become serialized closures sent throughout the cluster and run-on executor processes as tasks.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serialized closures contain </a:t>
            </a:r>
            <a:r>
              <a:rPr lang="en-CA" sz="1400" b="0" i="0" dirty="0">
                <a:solidFill>
                  <a:srgbClr val="333333"/>
                </a:solidFill>
                <a:effectLst/>
                <a:latin typeface="OpenSans"/>
              </a:rPr>
              <a:t>the </a:t>
            </a:r>
            <a:r>
              <a:rPr lang="en-CA" sz="1400" b="0" i="0" u="sng" dirty="0">
                <a:solidFill>
                  <a:srgbClr val="333333"/>
                </a:solidFill>
                <a:effectLst/>
                <a:latin typeface="OpenSans"/>
              </a:rPr>
              <a:t>necessary functions, classes, and variables </a:t>
            </a:r>
            <a:r>
              <a:rPr lang="en-CA" sz="1400" b="0" i="0" dirty="0">
                <a:solidFill>
                  <a:srgbClr val="333333"/>
                </a:solidFill>
                <a:effectLst/>
                <a:latin typeface="OpenSans"/>
              </a:rPr>
              <a:t>needed to run each task.</a:t>
            </a:r>
          </a:p>
        </p:txBody>
      </p:sp>
    </p:spTree>
    <p:extLst>
      <p:ext uri="{BB962C8B-B14F-4D97-AF65-F5344CB8AC3E}">
        <p14:creationId xmlns:p14="http://schemas.microsoft.com/office/powerpoint/2010/main" val="2009592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FF82A-3039-EA3B-93ED-0BF4C5D85EEC}"/>
              </a:ext>
            </a:extLst>
          </p:cNvPr>
          <p:cNvPicPr>
            <a:picLocks noChangeAspect="1"/>
          </p:cNvPicPr>
          <p:nvPr/>
        </p:nvPicPr>
        <p:blipFill>
          <a:blip r:embed="rId2"/>
          <a:stretch>
            <a:fillRect/>
          </a:stretch>
        </p:blipFill>
        <p:spPr>
          <a:xfrm>
            <a:off x="-1" y="202292"/>
            <a:ext cx="6096001" cy="2977842"/>
          </a:xfrm>
          <a:prstGeom prst="rect">
            <a:avLst/>
          </a:prstGeom>
        </p:spPr>
      </p:pic>
      <p:sp>
        <p:nvSpPr>
          <p:cNvPr id="4" name="TextBox 3">
            <a:extLst>
              <a:ext uri="{FF2B5EF4-FFF2-40B4-BE49-F238E27FC236}">
                <a16:creationId xmlns:a16="http://schemas.microsoft.com/office/drawing/2014/main" id="{86556AAF-2116-9265-D83D-E96FBCAADA2B}"/>
              </a:ext>
            </a:extLst>
          </p:cNvPr>
          <p:cNvSpPr txBox="1"/>
          <p:nvPr/>
        </p:nvSpPr>
        <p:spPr>
          <a:xfrm>
            <a:off x="0" y="3249087"/>
            <a:ext cx="12192000" cy="3378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usually immediately terminates when syntax, serialization, data validation, and other user errors occur.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reports </a:t>
            </a:r>
            <a:r>
              <a:rPr lang="en-CA" sz="1600" b="1" i="0" dirty="0">
                <a:solidFill>
                  <a:srgbClr val="333333"/>
                </a:solidFill>
                <a:effectLst/>
                <a:latin typeface="OpenSans"/>
              </a:rPr>
              <a:t>task error</a:t>
            </a:r>
            <a:r>
              <a:rPr lang="en-CA" sz="1600" b="0" i="0" dirty="0">
                <a:solidFill>
                  <a:srgbClr val="333333"/>
                </a:solidFill>
                <a:effectLst/>
                <a:latin typeface="OpenSans"/>
              </a:rPr>
              <a:t>s to the driver and immediately </a:t>
            </a:r>
            <a:r>
              <a:rPr lang="en-CA" sz="1600" b="0" i="0" u="sng" dirty="0">
                <a:solidFill>
                  <a:srgbClr val="333333"/>
                </a:solidFill>
                <a:effectLst/>
                <a:latin typeface="OpenSans"/>
              </a:rPr>
              <a:t>cancels the related executor tasks</a:t>
            </a:r>
            <a:r>
              <a:rPr lang="en-CA" sz="1600" b="0" i="0" dirty="0">
                <a:solidFill>
                  <a:srgbClr val="333333"/>
                </a:solidFill>
                <a:effectLst/>
                <a:latin typeface="OpenSans"/>
              </a:rPr>
              <a:t>, </a:t>
            </a:r>
            <a:r>
              <a:rPr lang="en-CA" sz="1600" b="0" i="0" u="sng" dirty="0">
                <a:solidFill>
                  <a:srgbClr val="333333"/>
                </a:solidFill>
                <a:effectLst/>
                <a:latin typeface="OpenSans"/>
              </a:rPr>
              <a:t>terminating the application</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example, closures are cleaned before being serialized, flushing out most issues right away and ensuring that closures can be serialized and executed remotely.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User code serialized as a closure might not error until after the user code runs on another executor process.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These errors could be due to runtime calculations, network communication issues, or unexpected data issues.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If a task fails </a:t>
            </a:r>
            <a:r>
              <a:rPr lang="en-CA" sz="1600" b="0" i="0" dirty="0">
                <a:solidFill>
                  <a:srgbClr val="333333"/>
                </a:solidFill>
                <a:effectLst/>
                <a:latin typeface="OpenSans"/>
              </a:rPr>
              <a:t>due to an error</a:t>
            </a:r>
            <a:r>
              <a:rPr lang="en-CA" sz="1600" b="1" i="0" dirty="0">
                <a:solidFill>
                  <a:srgbClr val="333333"/>
                </a:solidFill>
                <a:effectLst/>
                <a:latin typeface="OpenSans"/>
              </a:rPr>
              <a:t>, Spark</a:t>
            </a:r>
            <a:r>
              <a:rPr lang="en-CA" sz="1600" b="0" i="0" dirty="0">
                <a:solidFill>
                  <a:srgbClr val="333333"/>
                </a:solidFill>
                <a:effectLst/>
                <a:latin typeface="OpenSans"/>
              </a:rPr>
              <a:t> can </a:t>
            </a:r>
            <a:r>
              <a:rPr lang="en-CA" sz="1600" b="1" i="0" dirty="0">
                <a:solidFill>
                  <a:srgbClr val="333333"/>
                </a:solidFill>
                <a:effectLst/>
                <a:latin typeface="OpenSans"/>
              </a:rPr>
              <a:t>attempt to rerun </a:t>
            </a:r>
            <a:r>
              <a:rPr lang="en-CA" sz="1600" b="0" i="0" dirty="0">
                <a:solidFill>
                  <a:srgbClr val="333333"/>
                </a:solidFill>
                <a:effectLst/>
                <a:latin typeface="OpenSans"/>
              </a:rPr>
              <a:t>the task </a:t>
            </a:r>
            <a:r>
              <a:rPr lang="en-CA" sz="1600" b="1" i="0" dirty="0">
                <a:solidFill>
                  <a:srgbClr val="333333"/>
                </a:solidFill>
                <a:effectLst/>
                <a:latin typeface="OpenSans"/>
              </a:rPr>
              <a:t>for a set number of retries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If all attempts to run the task fail, Spark reports an error to the driver and </a:t>
            </a:r>
            <a:r>
              <a:rPr lang="en-CA" sz="1600" b="1" i="0" dirty="0">
                <a:solidFill>
                  <a:srgbClr val="333333"/>
                </a:solidFill>
                <a:effectLst/>
                <a:latin typeface="OpenSans"/>
              </a:rPr>
              <a:t>the application is terminated</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t>
            </a:r>
            <a:r>
              <a:rPr lang="en-CA" sz="1600" b="1" i="0" dirty="0">
                <a:solidFill>
                  <a:srgbClr val="333333"/>
                </a:solidFill>
                <a:effectLst/>
                <a:latin typeface="OpenSans"/>
              </a:rPr>
              <a:t>cause </a:t>
            </a:r>
            <a:r>
              <a:rPr lang="en-CA" sz="1600" b="0" i="0" dirty="0">
                <a:solidFill>
                  <a:srgbClr val="333333"/>
                </a:solidFill>
                <a:effectLst/>
                <a:latin typeface="OpenSans"/>
              </a:rPr>
              <a:t>of an application failure can usually be found in the </a:t>
            </a:r>
            <a:r>
              <a:rPr lang="en-CA" sz="1600" b="1" i="0" dirty="0">
                <a:solidFill>
                  <a:srgbClr val="333333"/>
                </a:solidFill>
                <a:effectLst/>
                <a:latin typeface="OpenSans"/>
              </a:rPr>
              <a:t>driver event log.</a:t>
            </a:r>
          </a:p>
        </p:txBody>
      </p:sp>
    </p:spTree>
    <p:extLst>
      <p:ext uri="{BB962C8B-B14F-4D97-AF65-F5344CB8AC3E}">
        <p14:creationId xmlns:p14="http://schemas.microsoft.com/office/powerpoint/2010/main" val="3205902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F3BEC9-F583-33A6-2929-118DE5C4966A}"/>
              </a:ext>
            </a:extLst>
          </p:cNvPr>
          <p:cNvPicPr>
            <a:picLocks noChangeAspect="1"/>
          </p:cNvPicPr>
          <p:nvPr/>
        </p:nvPicPr>
        <p:blipFill>
          <a:blip r:embed="rId2"/>
          <a:stretch>
            <a:fillRect/>
          </a:stretch>
        </p:blipFill>
        <p:spPr>
          <a:xfrm>
            <a:off x="0" y="104322"/>
            <a:ext cx="4965700" cy="2425700"/>
          </a:xfrm>
          <a:prstGeom prst="rect">
            <a:avLst/>
          </a:prstGeom>
        </p:spPr>
      </p:pic>
      <p:sp>
        <p:nvSpPr>
          <p:cNvPr id="4" name="TextBox 3">
            <a:extLst>
              <a:ext uri="{FF2B5EF4-FFF2-40B4-BE49-F238E27FC236}">
                <a16:creationId xmlns:a16="http://schemas.microsoft.com/office/drawing/2014/main" id="{64CAF547-4192-42A2-3663-2ADE774985A8}"/>
              </a:ext>
            </a:extLst>
          </p:cNvPr>
          <p:cNvSpPr txBox="1"/>
          <p:nvPr/>
        </p:nvSpPr>
        <p:spPr>
          <a:xfrm>
            <a:off x="5170714" y="0"/>
            <a:ext cx="7021286" cy="393684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Spark application can have many dependencies including application files such as Python script files, Java JAR files, and even required data files.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Applications also depends on the libraries used and their dependencies.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Dependencies must be made available on all nodes of the cluster, either by pre-installation or by including the dependencies in the spark-submit script bundled with the application, or as additional arguments.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a task will error if a Python library is not installed in the Python environment of the executor process.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 even more subtle error can occur if a library is installed with different versions on executors that might have different APIs or produce unexpected results.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best way to identify this type of issue is by examining the event log for stack trace errors that identify which libraries the application loaded</a:t>
            </a:r>
          </a:p>
        </p:txBody>
      </p:sp>
    </p:spTree>
    <p:extLst>
      <p:ext uri="{BB962C8B-B14F-4D97-AF65-F5344CB8AC3E}">
        <p14:creationId xmlns:p14="http://schemas.microsoft.com/office/powerpoint/2010/main" val="3121119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E411B5-3FF1-9DA6-D398-AEF06BFCCDB1}"/>
              </a:ext>
            </a:extLst>
          </p:cNvPr>
          <p:cNvPicPr>
            <a:picLocks noChangeAspect="1"/>
          </p:cNvPicPr>
          <p:nvPr/>
        </p:nvPicPr>
        <p:blipFill>
          <a:blip r:embed="rId2"/>
          <a:stretch>
            <a:fillRect/>
          </a:stretch>
        </p:blipFill>
        <p:spPr>
          <a:xfrm>
            <a:off x="-1" y="203199"/>
            <a:ext cx="7369629" cy="3910415"/>
          </a:xfrm>
          <a:prstGeom prst="rect">
            <a:avLst/>
          </a:prstGeom>
        </p:spPr>
      </p:pic>
      <p:sp>
        <p:nvSpPr>
          <p:cNvPr id="4" name="TextBox 3">
            <a:extLst>
              <a:ext uri="{FF2B5EF4-FFF2-40B4-BE49-F238E27FC236}">
                <a16:creationId xmlns:a16="http://schemas.microsoft.com/office/drawing/2014/main" id="{764CEB39-668A-65AF-28FE-A19884CF00C8}"/>
              </a:ext>
            </a:extLst>
          </p:cNvPr>
          <p:cNvSpPr txBox="1"/>
          <p:nvPr/>
        </p:nvSpPr>
        <p:spPr>
          <a:xfrm>
            <a:off x="0" y="3849163"/>
            <a:ext cx="12192000"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Application resources, such as CPU cores and memory, can become an issue if a task is in the scheduling queue and the available workers do not have enough available resources to run the tasks.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As a worker finishes a task, the CPU and memory in use are freed, allowing the scheduling of another task.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However, if the application asks for more resources that can ever become available, the tasks might never be run and eventually time out.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Similarly, suppose that the executors are running long tasks that never finish.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that case, their resources never become available, which also causes future tasks never to run, resulting in a timeout error.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can readily access these errors when you view the UI or event logs.</a:t>
            </a:r>
          </a:p>
        </p:txBody>
      </p:sp>
    </p:spTree>
    <p:extLst>
      <p:ext uri="{BB962C8B-B14F-4D97-AF65-F5344CB8AC3E}">
        <p14:creationId xmlns:p14="http://schemas.microsoft.com/office/powerpoint/2010/main" val="1543377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ADBE8B-4DA2-A5EC-378A-9046C0E6F334}"/>
              </a:ext>
            </a:extLst>
          </p:cNvPr>
          <p:cNvPicPr>
            <a:picLocks noChangeAspect="1"/>
          </p:cNvPicPr>
          <p:nvPr/>
        </p:nvPicPr>
        <p:blipFill>
          <a:blip r:embed="rId2"/>
          <a:stretch>
            <a:fillRect/>
          </a:stretch>
        </p:blipFill>
        <p:spPr>
          <a:xfrm>
            <a:off x="0" y="0"/>
            <a:ext cx="5029200" cy="2590800"/>
          </a:xfrm>
          <a:prstGeom prst="rect">
            <a:avLst/>
          </a:prstGeom>
        </p:spPr>
      </p:pic>
      <p:pic>
        <p:nvPicPr>
          <p:cNvPr id="3" name="Picture 2">
            <a:extLst>
              <a:ext uri="{FF2B5EF4-FFF2-40B4-BE49-F238E27FC236}">
                <a16:creationId xmlns:a16="http://schemas.microsoft.com/office/drawing/2014/main" id="{5CCC71F2-5CEB-8D36-62B6-7D5D8FFA5691}"/>
              </a:ext>
            </a:extLst>
          </p:cNvPr>
          <p:cNvPicPr>
            <a:picLocks noChangeAspect="1"/>
          </p:cNvPicPr>
          <p:nvPr/>
        </p:nvPicPr>
        <p:blipFill>
          <a:blip r:embed="rId3"/>
          <a:stretch>
            <a:fillRect/>
          </a:stretch>
        </p:blipFill>
        <p:spPr>
          <a:xfrm>
            <a:off x="3134363" y="3918857"/>
            <a:ext cx="5923273" cy="2939143"/>
          </a:xfrm>
          <a:prstGeom prst="rect">
            <a:avLst/>
          </a:prstGeom>
        </p:spPr>
      </p:pic>
      <p:sp>
        <p:nvSpPr>
          <p:cNvPr id="5" name="TextBox 4">
            <a:extLst>
              <a:ext uri="{FF2B5EF4-FFF2-40B4-BE49-F238E27FC236}">
                <a16:creationId xmlns:a16="http://schemas.microsoft.com/office/drawing/2014/main" id="{7E1A2BBF-0321-3FA1-6210-B9A948B3CD2F}"/>
              </a:ext>
            </a:extLst>
          </p:cNvPr>
          <p:cNvSpPr txBox="1"/>
          <p:nvPr/>
        </p:nvSpPr>
        <p:spPr>
          <a:xfrm>
            <a:off x="5029200" y="0"/>
            <a:ext cx="7162800"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While the Application UI provides a great deal of information, viewing the log files provides details that give more insights into possible application failure causes.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You’ll find the application log files in the Spark installation directory, under </a:t>
            </a:r>
            <a:r>
              <a:rPr lang="en-CA" sz="1400" b="1" i="0" dirty="0">
                <a:solidFill>
                  <a:srgbClr val="333333"/>
                </a:solidFill>
                <a:effectLst/>
                <a:highlight>
                  <a:srgbClr val="FFFF00"/>
                </a:highlight>
                <a:latin typeface="OpenSans"/>
              </a:rPr>
              <a:t>`work/&lt;application-id&gt;/&lt;</a:t>
            </a:r>
            <a:r>
              <a:rPr lang="en-CA" sz="1400" b="1" i="0" dirty="0" err="1">
                <a:solidFill>
                  <a:srgbClr val="333333"/>
                </a:solidFill>
                <a:effectLst/>
                <a:highlight>
                  <a:srgbClr val="FFFF00"/>
                </a:highlight>
                <a:latin typeface="OpenSans"/>
              </a:rPr>
              <a:t>stdout|error</a:t>
            </a:r>
            <a:r>
              <a:rPr lang="en-CA" sz="1400" b="1" i="0" dirty="0">
                <a:solidFill>
                  <a:srgbClr val="333333"/>
                </a:solidFill>
                <a:effectLst/>
                <a:highlight>
                  <a:srgbClr val="FFFF00"/>
                </a:highlight>
                <a:latin typeface="OpenSans"/>
              </a:rPr>
              <a:t>&gt;,` </a:t>
            </a:r>
            <a:r>
              <a:rPr lang="en-CA" sz="1400" b="0" i="0" dirty="0">
                <a:solidFill>
                  <a:srgbClr val="333333"/>
                </a:solidFill>
                <a:effectLst/>
                <a:latin typeface="OpenSans"/>
              </a:rPr>
              <a:t>where you will find one log file for `</a:t>
            </a:r>
            <a:r>
              <a:rPr lang="en-CA" sz="1400" b="0" i="0" dirty="0" err="1">
                <a:solidFill>
                  <a:srgbClr val="333333"/>
                </a:solidFill>
                <a:effectLst/>
                <a:latin typeface="OpenSans"/>
              </a:rPr>
              <a:t>stdout</a:t>
            </a:r>
            <a:r>
              <a:rPr lang="en-CA" sz="1400" b="0" i="0" dirty="0">
                <a:solidFill>
                  <a:srgbClr val="333333"/>
                </a:solidFill>
                <a:effectLst/>
                <a:latin typeface="OpenSans"/>
              </a:rPr>
              <a:t>` and one log file for `stderr` output.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0" i="0" dirty="0">
                <a:solidFill>
                  <a:srgbClr val="333333"/>
                </a:solidFill>
                <a:effectLst/>
                <a:highlight>
                  <a:srgbClr val="FFFF00"/>
                </a:highlight>
                <a:latin typeface="OpenSans"/>
              </a:rPr>
              <a:t>application-id is a unique </a:t>
            </a:r>
            <a:r>
              <a:rPr lang="en-CA" sz="1400" b="0" i="0" dirty="0">
                <a:solidFill>
                  <a:srgbClr val="333333"/>
                </a:solidFill>
                <a:effectLst/>
                <a:latin typeface="OpenSans"/>
              </a:rPr>
              <a:t>ID that Spark assigns to each application. </a:t>
            </a:r>
          </a:p>
          <a:p>
            <a:pPr marL="285750" indent="-285750" algn="l">
              <a:lnSpc>
                <a:spcPct val="150000"/>
              </a:lnSpc>
              <a:buFont typeface="Arial" panose="020B0604020202020204" pitchFamily="34" charset="0"/>
              <a:buChar char="•"/>
            </a:pPr>
            <a:r>
              <a:rPr lang="en-CA" sz="1400" b="0" i="0" u="sng" dirty="0">
                <a:solidFill>
                  <a:srgbClr val="333333"/>
                </a:solidFill>
                <a:effectLst/>
                <a:latin typeface="OpenSans"/>
              </a:rPr>
              <a:t>These log files appear for each executor and driver </a:t>
            </a:r>
            <a:r>
              <a:rPr lang="en-CA" sz="1400" b="0" i="0" dirty="0">
                <a:solidFill>
                  <a:srgbClr val="333333"/>
                </a:solidFill>
                <a:effectLst/>
                <a:latin typeface="OpenSans"/>
              </a:rPr>
              <a:t>process that the application runs.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Additionally, if you are running a Spark standalone cluster, the master and workers both output log files to the `log/` directory under the Spark installation directory from where they run.</a:t>
            </a:r>
          </a:p>
        </p:txBody>
      </p:sp>
    </p:spTree>
    <p:extLst>
      <p:ext uri="{BB962C8B-B14F-4D97-AF65-F5344CB8AC3E}">
        <p14:creationId xmlns:p14="http://schemas.microsoft.com/office/powerpoint/2010/main" val="67806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C24249-5557-A874-67B9-F093B74A6414}"/>
              </a:ext>
            </a:extLst>
          </p:cNvPr>
          <p:cNvSpPr txBox="1"/>
          <p:nvPr/>
        </p:nvSpPr>
        <p:spPr>
          <a:xfrm>
            <a:off x="0" y="185448"/>
            <a:ext cx="6096000" cy="369332"/>
          </a:xfrm>
          <a:prstGeom prst="rect">
            <a:avLst/>
          </a:prstGeom>
          <a:noFill/>
        </p:spPr>
        <p:txBody>
          <a:bodyPr wrap="square">
            <a:spAutoFit/>
          </a:bodyPr>
          <a:lstStyle/>
          <a:p>
            <a:pPr algn="l"/>
            <a:r>
              <a:rPr lang="en-CA" b="1" i="0" dirty="0">
                <a:effectLst/>
              </a:rPr>
              <a:t>Understanding Memory Resources</a:t>
            </a:r>
          </a:p>
        </p:txBody>
      </p:sp>
      <p:sp>
        <p:nvSpPr>
          <p:cNvPr id="5" name="TextBox 4">
            <a:extLst>
              <a:ext uri="{FF2B5EF4-FFF2-40B4-BE49-F238E27FC236}">
                <a16:creationId xmlns:a16="http://schemas.microsoft.com/office/drawing/2014/main" id="{7016ABC1-D6EE-CB7E-608A-215F386F1622}"/>
              </a:ext>
            </a:extLst>
          </p:cNvPr>
          <p:cNvSpPr txBox="1"/>
          <p:nvPr/>
        </p:nvSpPr>
        <p:spPr>
          <a:xfrm>
            <a:off x="3638549" y="80780"/>
            <a:ext cx="7737022" cy="1169551"/>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Describe memory parameters. </a:t>
            </a:r>
          </a:p>
          <a:p>
            <a:pPr marL="285750" indent="-285750" algn="l">
              <a:buFont typeface="Wingdings" pitchFamily="2" charset="2"/>
              <a:buChar char="q"/>
            </a:pPr>
            <a:r>
              <a:rPr lang="en-CA" sz="1400" b="0" i="0" dirty="0">
                <a:solidFill>
                  <a:srgbClr val="333333"/>
                </a:solidFill>
                <a:effectLst/>
                <a:latin typeface="OpenSans"/>
              </a:rPr>
              <a:t>Describe Spark memory management. </a:t>
            </a:r>
          </a:p>
          <a:p>
            <a:pPr marL="285750" indent="-285750" algn="l">
              <a:buFont typeface="Wingdings" pitchFamily="2" charset="2"/>
              <a:buChar char="q"/>
            </a:pPr>
            <a:r>
              <a:rPr lang="en-CA" sz="1400" b="0" i="0" dirty="0">
                <a:solidFill>
                  <a:srgbClr val="333333"/>
                </a:solidFill>
                <a:effectLst/>
                <a:latin typeface="OpenSans"/>
              </a:rPr>
              <a:t>Describe Spark data persistence. </a:t>
            </a:r>
          </a:p>
          <a:p>
            <a:pPr marL="285750" indent="-285750" algn="l">
              <a:buFont typeface="Wingdings" pitchFamily="2" charset="2"/>
              <a:buChar char="q"/>
            </a:pPr>
            <a:r>
              <a:rPr lang="en-CA" sz="1400" b="0" i="0" dirty="0">
                <a:solidFill>
                  <a:srgbClr val="333333"/>
                </a:solidFill>
                <a:effectLst/>
                <a:latin typeface="OpenSans"/>
              </a:rPr>
              <a:t>Explain how to set executor memory on submit. </a:t>
            </a:r>
          </a:p>
          <a:p>
            <a:pPr marL="285750" indent="-285750" algn="l">
              <a:buFont typeface="Wingdings" pitchFamily="2" charset="2"/>
              <a:buChar char="q"/>
            </a:pPr>
            <a:r>
              <a:rPr lang="en-CA" sz="1400" b="0" i="0" dirty="0">
                <a:solidFill>
                  <a:srgbClr val="333333"/>
                </a:solidFill>
                <a:effectLst/>
                <a:latin typeface="OpenSans"/>
              </a:rPr>
              <a:t>Explain how to set memory for Spark Standalone memory and cores. </a:t>
            </a:r>
          </a:p>
        </p:txBody>
      </p:sp>
      <p:pic>
        <p:nvPicPr>
          <p:cNvPr id="6" name="Picture 5">
            <a:extLst>
              <a:ext uri="{FF2B5EF4-FFF2-40B4-BE49-F238E27FC236}">
                <a16:creationId xmlns:a16="http://schemas.microsoft.com/office/drawing/2014/main" id="{BEF528C6-0A1A-A472-3B7E-0C40288B74F3}"/>
              </a:ext>
            </a:extLst>
          </p:cNvPr>
          <p:cNvPicPr>
            <a:picLocks noChangeAspect="1"/>
          </p:cNvPicPr>
          <p:nvPr/>
        </p:nvPicPr>
        <p:blipFill>
          <a:blip r:embed="rId2"/>
          <a:stretch>
            <a:fillRect/>
          </a:stretch>
        </p:blipFill>
        <p:spPr>
          <a:xfrm>
            <a:off x="323849" y="1354999"/>
            <a:ext cx="5978979" cy="2919313"/>
          </a:xfrm>
          <a:prstGeom prst="rect">
            <a:avLst/>
          </a:prstGeom>
        </p:spPr>
      </p:pic>
      <p:sp>
        <p:nvSpPr>
          <p:cNvPr id="8" name="TextBox 7">
            <a:extLst>
              <a:ext uri="{FF2B5EF4-FFF2-40B4-BE49-F238E27FC236}">
                <a16:creationId xmlns:a16="http://schemas.microsoft.com/office/drawing/2014/main" id="{9E84207A-E744-3A39-D144-9F264EE69AA8}"/>
              </a:ext>
            </a:extLst>
          </p:cNvPr>
          <p:cNvSpPr txBox="1"/>
          <p:nvPr/>
        </p:nvSpPr>
        <p:spPr>
          <a:xfrm>
            <a:off x="1" y="4187041"/>
            <a:ext cx="12061370"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When running a Spark application, the driver and executor processes launch with an upper memory limit.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upper memory limit enables a Spark application to run without using all the available cluster memory, but this limit also requires that the memory limits are set high enough to perform necessary tasks.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 application runs best when processes complete within the requested memory.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If the driver and executor processes exceed the memory requirements, this situation can result in poor performance with data spilling to disk or even out-of-memory errors. </a:t>
            </a:r>
          </a:p>
        </p:txBody>
      </p:sp>
    </p:spTree>
    <p:extLst>
      <p:ext uri="{BB962C8B-B14F-4D97-AF65-F5344CB8AC3E}">
        <p14:creationId xmlns:p14="http://schemas.microsoft.com/office/powerpoint/2010/main" val="2943395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ED0AB1-4D5F-0C41-907C-75821E7BCB2F}"/>
              </a:ext>
            </a:extLst>
          </p:cNvPr>
          <p:cNvPicPr>
            <a:picLocks noChangeAspect="1"/>
          </p:cNvPicPr>
          <p:nvPr/>
        </p:nvPicPr>
        <p:blipFill>
          <a:blip r:embed="rId2"/>
          <a:stretch>
            <a:fillRect/>
          </a:stretch>
        </p:blipFill>
        <p:spPr>
          <a:xfrm>
            <a:off x="177799" y="134257"/>
            <a:ext cx="6408058" cy="3143576"/>
          </a:xfrm>
          <a:prstGeom prst="rect">
            <a:avLst/>
          </a:prstGeom>
        </p:spPr>
      </p:pic>
      <p:sp>
        <p:nvSpPr>
          <p:cNvPr id="4" name="TextBox 3">
            <a:extLst>
              <a:ext uri="{FF2B5EF4-FFF2-40B4-BE49-F238E27FC236}">
                <a16:creationId xmlns:a16="http://schemas.microsoft.com/office/drawing/2014/main" id="{6369FDD4-F1BC-DD61-50FC-47DAE068B2A4}"/>
              </a:ext>
            </a:extLst>
          </p:cNvPr>
          <p:cNvSpPr txBox="1"/>
          <p:nvPr/>
        </p:nvSpPr>
        <p:spPr>
          <a:xfrm>
            <a:off x="0" y="3429000"/>
            <a:ext cx="12192000"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Let’s examine some memory setting considerations for both executors and drivers.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Executors use memory for processing and additional memory if caching is enabled.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However, excessive caching can lead to out-of-memory errors.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Collecting data as a result of operations will be done in the driver.</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Driver memory loads the data, broadcasts variables, and handles results, such as collections.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Because large data sets can easily exceed the driver’s memory capacity, if collecting to the driver, filter the data and use a subset of the data. </a:t>
            </a:r>
          </a:p>
        </p:txBody>
      </p:sp>
    </p:spTree>
    <p:extLst>
      <p:ext uri="{BB962C8B-B14F-4D97-AF65-F5344CB8AC3E}">
        <p14:creationId xmlns:p14="http://schemas.microsoft.com/office/powerpoint/2010/main" val="992467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C2B1C0-EBA3-0ABD-541F-ED48831B1D01}"/>
              </a:ext>
            </a:extLst>
          </p:cNvPr>
          <p:cNvPicPr>
            <a:picLocks noChangeAspect="1"/>
          </p:cNvPicPr>
          <p:nvPr/>
        </p:nvPicPr>
        <p:blipFill>
          <a:blip r:embed="rId2"/>
          <a:stretch>
            <a:fillRect/>
          </a:stretch>
        </p:blipFill>
        <p:spPr>
          <a:xfrm>
            <a:off x="0" y="0"/>
            <a:ext cx="10363200" cy="4978013"/>
          </a:xfrm>
          <a:prstGeom prst="rect">
            <a:avLst/>
          </a:prstGeom>
        </p:spPr>
      </p:pic>
      <p:sp>
        <p:nvSpPr>
          <p:cNvPr id="4" name="TextBox 3">
            <a:extLst>
              <a:ext uri="{FF2B5EF4-FFF2-40B4-BE49-F238E27FC236}">
                <a16:creationId xmlns:a16="http://schemas.microsoft.com/office/drawing/2014/main" id="{8C513DAC-B44A-02AD-669F-F89B7B5BB203}"/>
              </a:ext>
            </a:extLst>
          </p:cNvPr>
          <p:cNvSpPr txBox="1"/>
          <p:nvPr/>
        </p:nvSpPr>
        <p:spPr>
          <a:xfrm>
            <a:off x="78922" y="4978013"/>
            <a:ext cx="12113078"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top of the window displays the event timeline and shows when the driver and executor processes start and when the jobs are created.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this example, the application has completed two jobs.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two jobs appear in the list at the bottom which also has additional job-related information such as duration, number of stages, and number of total tasks for all stages. The job list also displays Description hyperlinks to view the job details.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Now let’s view Job Details for information about the different stages of a specific job</a:t>
            </a:r>
          </a:p>
        </p:txBody>
      </p:sp>
    </p:spTree>
    <p:extLst>
      <p:ext uri="{BB962C8B-B14F-4D97-AF65-F5344CB8AC3E}">
        <p14:creationId xmlns:p14="http://schemas.microsoft.com/office/powerpoint/2010/main" val="3973338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4ED7BD-A61D-4DAC-F794-3F57EAC9BE61}"/>
              </a:ext>
            </a:extLst>
          </p:cNvPr>
          <p:cNvSpPr txBox="1"/>
          <p:nvPr/>
        </p:nvSpPr>
        <p:spPr>
          <a:xfrm>
            <a:off x="0" y="3567484"/>
            <a:ext cx="12192000"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Spark, </a:t>
            </a:r>
            <a:r>
              <a:rPr lang="en-CA" sz="1400" b="1" i="0" dirty="0">
                <a:solidFill>
                  <a:srgbClr val="333333"/>
                </a:solidFill>
                <a:effectLst/>
                <a:latin typeface="OpenSans"/>
              </a:rPr>
              <a:t>executor memory and storage memory </a:t>
            </a:r>
            <a:r>
              <a:rPr lang="en-CA" sz="1400" b="0" i="0" u="sng" dirty="0">
                <a:solidFill>
                  <a:srgbClr val="333333"/>
                </a:solidFill>
                <a:effectLst/>
                <a:highlight>
                  <a:srgbClr val="FFFF00"/>
                </a:highlight>
                <a:latin typeface="OpenSans"/>
              </a:rPr>
              <a:t>share a unified regions </a:t>
            </a:r>
            <a:r>
              <a:rPr lang="en-CA" sz="1400" b="0" i="0" dirty="0">
                <a:solidFill>
                  <a:srgbClr val="333333"/>
                </a:solidFill>
                <a:effectLst/>
                <a:latin typeface="OpenSans"/>
              </a:rPr>
              <a:t>shown in this </a:t>
            </a:r>
            <a:r>
              <a:rPr lang="en-CA" sz="1400" b="0" i="0" u="sng" dirty="0">
                <a:solidFill>
                  <a:srgbClr val="333333"/>
                </a:solidFill>
                <a:effectLst/>
                <a:latin typeface="OpenSans"/>
              </a:rPr>
              <a:t>Java Heap Space </a:t>
            </a:r>
            <a:r>
              <a:rPr lang="en-CA" sz="1400" b="0" i="0" dirty="0">
                <a:solidFill>
                  <a:srgbClr val="333333"/>
                </a:solidFill>
                <a:effectLst/>
                <a:latin typeface="OpenSans"/>
              </a:rPr>
              <a:t>in the space labeled 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no executor memory is used, storage can acquire all the available memory and vice versa.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Executor memory can evict storage memory if necessary, </a:t>
            </a:r>
            <a:r>
              <a:rPr lang="en-CA" sz="1400" b="0" i="0" u="sng" dirty="0">
                <a:solidFill>
                  <a:srgbClr val="333333"/>
                </a:solidFill>
                <a:effectLst/>
                <a:latin typeface="OpenSans"/>
              </a:rPr>
              <a:t>but only until total storage memory usage falls under a certain threshold.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other words, R describes a subregion within M where cached blocks are never evicted.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Storage is not allowed to evict executor memory due to complexities in implementation.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design ensures several preferable properties.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First, applications that do not use caching can use the entire space for executor memory, obviating unnecessary disk spills.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Second, applications that do use caching can reserve a minimum storage space, the area labeled R, where their data blocks are immune to being evicted.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Lastly, this approach provides reasonable out-of-the-box performance for a variety of workloads without requiring user expertise of how memory is divided internally.</a:t>
            </a:r>
          </a:p>
        </p:txBody>
      </p:sp>
      <p:pic>
        <p:nvPicPr>
          <p:cNvPr id="4" name="Picture 3">
            <a:extLst>
              <a:ext uri="{FF2B5EF4-FFF2-40B4-BE49-F238E27FC236}">
                <a16:creationId xmlns:a16="http://schemas.microsoft.com/office/drawing/2014/main" id="{7F46F034-35F8-4B8C-04C8-056DAF37AF13}"/>
              </a:ext>
            </a:extLst>
          </p:cNvPr>
          <p:cNvPicPr>
            <a:picLocks noChangeAspect="1"/>
          </p:cNvPicPr>
          <p:nvPr/>
        </p:nvPicPr>
        <p:blipFill>
          <a:blip r:embed="rId2"/>
          <a:stretch>
            <a:fillRect/>
          </a:stretch>
        </p:blipFill>
        <p:spPr>
          <a:xfrm>
            <a:off x="0" y="0"/>
            <a:ext cx="7151914" cy="3613078"/>
          </a:xfrm>
          <a:prstGeom prst="rect">
            <a:avLst/>
          </a:prstGeom>
        </p:spPr>
      </p:pic>
    </p:spTree>
    <p:extLst>
      <p:ext uri="{BB962C8B-B14F-4D97-AF65-F5344CB8AC3E}">
        <p14:creationId xmlns:p14="http://schemas.microsoft.com/office/powerpoint/2010/main" val="1742587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E4DE97-9B78-8ABE-CE7D-85AA8CB8DD15}"/>
              </a:ext>
            </a:extLst>
          </p:cNvPr>
          <p:cNvPicPr>
            <a:picLocks noChangeAspect="1"/>
          </p:cNvPicPr>
          <p:nvPr/>
        </p:nvPicPr>
        <p:blipFill>
          <a:blip r:embed="rId2"/>
          <a:stretch>
            <a:fillRect/>
          </a:stretch>
        </p:blipFill>
        <p:spPr>
          <a:xfrm>
            <a:off x="142421" y="101600"/>
            <a:ext cx="4244522" cy="1997422"/>
          </a:xfrm>
          <a:prstGeom prst="rect">
            <a:avLst/>
          </a:prstGeom>
        </p:spPr>
      </p:pic>
      <p:sp>
        <p:nvSpPr>
          <p:cNvPr id="4" name="TextBox 3">
            <a:extLst>
              <a:ext uri="{FF2B5EF4-FFF2-40B4-BE49-F238E27FC236}">
                <a16:creationId xmlns:a16="http://schemas.microsoft.com/office/drawing/2014/main" id="{8F71FFCC-5C5A-74B9-1CDC-8E354D468781}"/>
              </a:ext>
            </a:extLst>
          </p:cNvPr>
          <p:cNvSpPr txBox="1"/>
          <p:nvPr/>
        </p:nvSpPr>
        <p:spPr>
          <a:xfrm>
            <a:off x="4463143" y="0"/>
            <a:ext cx="7586436"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Next, let’s explore data persistence in Spark.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Data persistence, or caching data</a:t>
            </a:r>
            <a:r>
              <a:rPr lang="en-CA" sz="1400" b="0" i="0" dirty="0">
                <a:solidFill>
                  <a:srgbClr val="333333"/>
                </a:solidFill>
                <a:effectLst/>
                <a:latin typeface="OpenSans"/>
              </a:rPr>
              <a:t>, in Spark means </a:t>
            </a:r>
            <a:r>
              <a:rPr lang="en-CA" sz="1400" b="0" i="0" u="sng" dirty="0">
                <a:solidFill>
                  <a:srgbClr val="333333"/>
                </a:solidFill>
                <a:effectLst/>
                <a:latin typeface="OpenSans"/>
              </a:rPr>
              <a:t>being able to store intermediate calculations for reuse.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By setting persistence in either or both memory and disk.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After the intermediate data is calculated to produce a new </a:t>
            </a:r>
            <a:r>
              <a:rPr lang="en-CA" sz="1400" b="0" i="0" dirty="0" err="1">
                <a:solidFill>
                  <a:srgbClr val="333333"/>
                </a:solidFill>
                <a:effectLst/>
                <a:latin typeface="OpenSans"/>
              </a:rPr>
              <a:t>DataFrame</a:t>
            </a:r>
            <a:r>
              <a:rPr lang="en-CA" sz="1400" b="0" i="0" dirty="0">
                <a:solidFill>
                  <a:srgbClr val="333333"/>
                </a:solidFill>
                <a:effectLst/>
                <a:latin typeface="OpenSans"/>
              </a:rPr>
              <a:t>, and if memory is cached, then any other operations on that </a:t>
            </a:r>
            <a:r>
              <a:rPr lang="en-CA" sz="1400" b="0" i="0" dirty="0" err="1">
                <a:solidFill>
                  <a:srgbClr val="333333"/>
                </a:solidFill>
                <a:effectLst/>
                <a:latin typeface="OpenSans"/>
              </a:rPr>
              <a:t>DataFrame</a:t>
            </a:r>
            <a:r>
              <a:rPr lang="en-CA" sz="1400" b="0" i="0" dirty="0">
                <a:solidFill>
                  <a:srgbClr val="333333"/>
                </a:solidFill>
                <a:effectLst/>
                <a:latin typeface="OpenSans"/>
              </a:rPr>
              <a:t> can reuse the same data, rather than re-loading data from the source and re-calculating all prior operations.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capability is </a:t>
            </a:r>
            <a:r>
              <a:rPr lang="en-CA" sz="1400" b="0" i="0" u="sng" dirty="0">
                <a:solidFill>
                  <a:srgbClr val="333333"/>
                </a:solidFill>
                <a:effectLst/>
                <a:latin typeface="OpenSans"/>
              </a:rPr>
              <a:t>essential to speed machine learning workloads </a:t>
            </a:r>
            <a:r>
              <a:rPr lang="en-CA" sz="1400" b="0" i="0" dirty="0">
                <a:solidFill>
                  <a:srgbClr val="333333"/>
                </a:solidFill>
                <a:effectLst/>
                <a:latin typeface="OpenSans"/>
              </a:rPr>
              <a:t>that often require </a:t>
            </a:r>
            <a:r>
              <a:rPr lang="en-CA" sz="1400" b="1" i="0" dirty="0">
                <a:solidFill>
                  <a:srgbClr val="333333"/>
                </a:solidFill>
                <a:effectLst/>
                <a:latin typeface="OpenSans"/>
              </a:rPr>
              <a:t>many iterations </a:t>
            </a:r>
            <a:r>
              <a:rPr lang="en-CA" sz="1400" b="0" i="0" dirty="0">
                <a:solidFill>
                  <a:srgbClr val="333333"/>
                </a:solidFill>
                <a:effectLst/>
                <a:latin typeface="OpenSans"/>
              </a:rPr>
              <a:t>over the same data set when training a model.</a:t>
            </a:r>
          </a:p>
        </p:txBody>
      </p:sp>
    </p:spTree>
    <p:extLst>
      <p:ext uri="{BB962C8B-B14F-4D97-AF65-F5344CB8AC3E}">
        <p14:creationId xmlns:p14="http://schemas.microsoft.com/office/powerpoint/2010/main" val="3333737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75C7D1-952F-4018-6F74-E4A1DAD2FCA6}"/>
              </a:ext>
            </a:extLst>
          </p:cNvPr>
          <p:cNvPicPr>
            <a:picLocks noChangeAspect="1"/>
          </p:cNvPicPr>
          <p:nvPr/>
        </p:nvPicPr>
        <p:blipFill rotWithShape="1">
          <a:blip r:embed="rId2"/>
          <a:srcRect r="7380" b="13169"/>
          <a:stretch/>
        </p:blipFill>
        <p:spPr>
          <a:xfrm>
            <a:off x="133348" y="0"/>
            <a:ext cx="7744515" cy="3272064"/>
          </a:xfrm>
          <a:prstGeom prst="rect">
            <a:avLst/>
          </a:prstGeom>
        </p:spPr>
      </p:pic>
      <p:sp>
        <p:nvSpPr>
          <p:cNvPr id="4" name="TextBox 3">
            <a:extLst>
              <a:ext uri="{FF2B5EF4-FFF2-40B4-BE49-F238E27FC236}">
                <a16:creationId xmlns:a16="http://schemas.microsoft.com/office/drawing/2014/main" id="{A3361625-C28C-62D0-4CA1-915F61F0815F}"/>
              </a:ext>
            </a:extLst>
          </p:cNvPr>
          <p:cNvSpPr txBox="1"/>
          <p:nvPr/>
        </p:nvSpPr>
        <p:spPr>
          <a:xfrm>
            <a:off x="21772" y="3272064"/>
            <a:ext cx="12170228" cy="3378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sample </a:t>
            </a:r>
            <a:r>
              <a:rPr lang="en-CA" sz="1600" b="0" i="0" dirty="0" err="1">
                <a:solidFill>
                  <a:srgbClr val="333333"/>
                </a:solidFill>
                <a:effectLst/>
                <a:latin typeface="OpenSans"/>
              </a:rPr>
              <a:t>PySpark</a:t>
            </a:r>
            <a:r>
              <a:rPr lang="en-CA" sz="1600" b="0" i="0" dirty="0">
                <a:solidFill>
                  <a:srgbClr val="333333"/>
                </a:solidFill>
                <a:effectLst/>
                <a:latin typeface="OpenSans"/>
              </a:rPr>
              <a:t> code creates a </a:t>
            </a:r>
            <a:r>
              <a:rPr lang="en-CA" sz="1600" b="0" i="0" dirty="0" err="1">
                <a:solidFill>
                  <a:srgbClr val="333333"/>
                </a:solidFill>
                <a:effectLst/>
                <a:latin typeface="OpenSans"/>
              </a:rPr>
              <a:t>DataFrame</a:t>
            </a:r>
            <a:r>
              <a:rPr lang="en-CA" sz="1600" b="0" i="0" dirty="0">
                <a:solidFill>
                  <a:srgbClr val="333333"/>
                </a:solidFill>
                <a:effectLst/>
                <a:latin typeface="OpenSans"/>
              </a:rPr>
              <a:t> with column features consisting of random values. </a:t>
            </a:r>
          </a:p>
          <a:p>
            <a:pPr marL="285750" indent="-285750" algn="l">
              <a:lnSpc>
                <a:spcPct val="150000"/>
              </a:lnSpc>
              <a:buFont typeface="Arial" panose="020B0604020202020204" pitchFamily="34" charset="0"/>
              <a:buChar char="•"/>
            </a:pPr>
            <a:r>
              <a:rPr lang="en-CA" sz="1600" b="0" i="0" u="sng" dirty="0">
                <a:solidFill>
                  <a:srgbClr val="333333"/>
                </a:solidFill>
                <a:effectLst/>
                <a:latin typeface="OpenSans"/>
              </a:rPr>
              <a:t>After creating the </a:t>
            </a:r>
            <a:r>
              <a:rPr lang="en-CA" sz="1600" b="0" i="0" u="sng" dirty="0" err="1">
                <a:solidFill>
                  <a:srgbClr val="333333"/>
                </a:solidFill>
                <a:effectLst/>
                <a:latin typeface="OpenSans"/>
              </a:rPr>
              <a:t>DataFrame</a:t>
            </a:r>
            <a:r>
              <a:rPr lang="en-CA" sz="1600" b="0" i="0" u="sng" dirty="0">
                <a:solidFill>
                  <a:srgbClr val="333333"/>
                </a:solidFill>
                <a:effectLst/>
                <a:latin typeface="OpenSans"/>
              </a:rPr>
              <a:t>, the ‘cache()` </a:t>
            </a:r>
            <a:r>
              <a:rPr lang="en-CA" sz="1600" b="0" i="0" dirty="0">
                <a:solidFill>
                  <a:srgbClr val="333333"/>
                </a:solidFill>
                <a:effectLst/>
                <a:latin typeface="OpenSans"/>
              </a:rPr>
              <a:t>method is called to mark the random values to cache in memory.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Caching the </a:t>
            </a:r>
            <a:r>
              <a:rPr lang="en-CA" sz="1600" b="0" i="0" dirty="0" err="1">
                <a:solidFill>
                  <a:srgbClr val="333333"/>
                </a:solidFill>
                <a:effectLst/>
                <a:latin typeface="OpenSans"/>
              </a:rPr>
              <a:t>DataFrame</a:t>
            </a:r>
            <a:r>
              <a:rPr lang="en-CA" sz="1600" b="0" i="0" dirty="0">
                <a:solidFill>
                  <a:srgbClr val="333333"/>
                </a:solidFill>
                <a:effectLst/>
                <a:latin typeface="OpenSans"/>
              </a:rPr>
              <a:t> here means that the application only needs to generate random features once.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At this point, the random values are not yet generated</a:t>
            </a:r>
            <a:r>
              <a:rPr lang="en-CA" sz="1600" b="1" i="0" dirty="0">
                <a:solidFill>
                  <a:srgbClr val="333333"/>
                </a:solidFill>
                <a:effectLst/>
                <a:latin typeface="OpenSans"/>
              </a:rPr>
              <a:t>; caching is done lazily after computing the values.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this example, the `count()` action is invoked on the </a:t>
            </a:r>
            <a:r>
              <a:rPr lang="en-CA" sz="1600" b="0" i="0" dirty="0" err="1">
                <a:solidFill>
                  <a:srgbClr val="333333"/>
                </a:solidFill>
                <a:effectLst/>
                <a:latin typeface="OpenSans"/>
              </a:rPr>
              <a:t>DataFrame</a:t>
            </a:r>
            <a:r>
              <a:rPr lang="en-CA" sz="1600" b="0" i="0" dirty="0">
                <a:solidFill>
                  <a:srgbClr val="333333"/>
                </a:solidFill>
                <a:effectLst/>
                <a:latin typeface="OpenSans"/>
              </a:rPr>
              <a:t>, which generates the values that are then stored in memory.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Subsequent </a:t>
            </a:r>
            <a:r>
              <a:rPr lang="en-CA" sz="1600" b="0" i="0" dirty="0" err="1">
                <a:solidFill>
                  <a:srgbClr val="333333"/>
                </a:solidFill>
                <a:effectLst/>
                <a:latin typeface="OpenSans"/>
              </a:rPr>
              <a:t>DataFrame</a:t>
            </a:r>
            <a:r>
              <a:rPr lang="en-CA" sz="1600" b="0" i="0" dirty="0">
                <a:solidFill>
                  <a:srgbClr val="333333"/>
                </a:solidFill>
                <a:effectLst/>
                <a:latin typeface="OpenSans"/>
              </a:rPr>
              <a:t> calls can use the cached values, which can save a great deal of computational time if the cost to recreate a </a:t>
            </a:r>
            <a:r>
              <a:rPr lang="en-CA" sz="1600" b="0" i="0" dirty="0" err="1">
                <a:solidFill>
                  <a:srgbClr val="333333"/>
                </a:solidFill>
                <a:effectLst/>
                <a:latin typeface="OpenSans"/>
              </a:rPr>
              <a:t>DataFrame</a:t>
            </a:r>
            <a:r>
              <a:rPr lang="en-CA" sz="1600" b="0" i="0" dirty="0">
                <a:solidFill>
                  <a:srgbClr val="333333"/>
                </a:solidFill>
                <a:effectLst/>
                <a:latin typeface="OpenSans"/>
              </a:rPr>
              <a:t> is high.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If this </a:t>
            </a:r>
            <a:r>
              <a:rPr lang="en-CA" sz="1600" b="1" i="0" dirty="0" err="1">
                <a:solidFill>
                  <a:srgbClr val="333333"/>
                </a:solidFill>
                <a:effectLst/>
                <a:latin typeface="OpenSans"/>
              </a:rPr>
              <a:t>DataFrame</a:t>
            </a:r>
            <a:r>
              <a:rPr lang="en-CA" sz="1600" b="1" i="0" dirty="0">
                <a:solidFill>
                  <a:srgbClr val="333333"/>
                </a:solidFill>
                <a:effectLst/>
                <a:latin typeface="OpenSans"/>
              </a:rPr>
              <a:t> is not cached, </a:t>
            </a:r>
            <a:r>
              <a:rPr lang="en-CA" sz="1600" b="0" i="0" dirty="0">
                <a:solidFill>
                  <a:srgbClr val="333333"/>
                </a:solidFill>
                <a:effectLst/>
                <a:latin typeface="OpenSans"/>
              </a:rPr>
              <a:t>then </a:t>
            </a:r>
            <a:r>
              <a:rPr lang="en-CA" sz="1600" b="0" i="0" u="sng" dirty="0">
                <a:solidFill>
                  <a:srgbClr val="333333"/>
                </a:solidFill>
                <a:effectLst/>
                <a:latin typeface="OpenSans"/>
              </a:rPr>
              <a:t>different random features would be generat</a:t>
            </a:r>
            <a:r>
              <a:rPr lang="en-CA" sz="1600" b="0" i="0" dirty="0">
                <a:solidFill>
                  <a:srgbClr val="333333"/>
                </a:solidFill>
                <a:effectLst/>
                <a:latin typeface="OpenSans"/>
              </a:rPr>
              <a:t>ed with each action on the </a:t>
            </a:r>
            <a:r>
              <a:rPr lang="en-CA" sz="1600" b="0" i="0" dirty="0" err="1">
                <a:solidFill>
                  <a:srgbClr val="333333"/>
                </a:solidFill>
                <a:effectLst/>
                <a:latin typeface="OpenSans"/>
              </a:rPr>
              <a:t>DataFrame</a:t>
            </a:r>
            <a:r>
              <a:rPr lang="en-CA" sz="1600" b="0" i="0" dirty="0">
                <a:solidFill>
                  <a:srgbClr val="333333"/>
                </a:solidFill>
                <a:effectLst/>
                <a:latin typeface="OpenSans"/>
              </a:rPr>
              <a:t>, </a:t>
            </a:r>
            <a:r>
              <a:rPr lang="en-CA" sz="1600" b="1" i="0" dirty="0">
                <a:solidFill>
                  <a:srgbClr val="333333"/>
                </a:solidFill>
                <a:effectLst/>
                <a:latin typeface="OpenSans"/>
              </a:rPr>
              <a:t>because</a:t>
            </a:r>
            <a:r>
              <a:rPr lang="en-CA" sz="1600" b="0" i="0" dirty="0">
                <a:solidFill>
                  <a:srgbClr val="333333"/>
                </a:solidFill>
                <a:effectLst/>
                <a:latin typeface="OpenSans"/>
              </a:rPr>
              <a:t> the </a:t>
            </a:r>
            <a:r>
              <a:rPr lang="en-CA" sz="1600" b="1" i="0" dirty="0">
                <a:solidFill>
                  <a:srgbClr val="333333"/>
                </a:solidFill>
                <a:effectLst/>
                <a:latin typeface="OpenSans"/>
              </a:rPr>
              <a:t>function `rand()` is called each time.</a:t>
            </a:r>
          </a:p>
        </p:txBody>
      </p:sp>
    </p:spTree>
    <p:extLst>
      <p:ext uri="{BB962C8B-B14F-4D97-AF65-F5344CB8AC3E}">
        <p14:creationId xmlns:p14="http://schemas.microsoft.com/office/powerpoint/2010/main" val="1544299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BCDA4B-3468-75A4-3A0B-DEE0FFBF01D0}"/>
              </a:ext>
            </a:extLst>
          </p:cNvPr>
          <p:cNvPicPr>
            <a:picLocks noChangeAspect="1"/>
          </p:cNvPicPr>
          <p:nvPr/>
        </p:nvPicPr>
        <p:blipFill>
          <a:blip r:embed="rId2"/>
          <a:stretch>
            <a:fillRect/>
          </a:stretch>
        </p:blipFill>
        <p:spPr>
          <a:xfrm>
            <a:off x="-1" y="0"/>
            <a:ext cx="7750629" cy="3775012"/>
          </a:xfrm>
          <a:prstGeom prst="rect">
            <a:avLst/>
          </a:prstGeom>
        </p:spPr>
      </p:pic>
      <p:sp>
        <p:nvSpPr>
          <p:cNvPr id="4" name="TextBox 3">
            <a:extLst>
              <a:ext uri="{FF2B5EF4-FFF2-40B4-BE49-F238E27FC236}">
                <a16:creationId xmlns:a16="http://schemas.microsoft.com/office/drawing/2014/main" id="{DAE7FB1F-BC24-BFDC-F357-4957A97C3AA6}"/>
              </a:ext>
            </a:extLst>
          </p:cNvPr>
          <p:cNvSpPr txBox="1"/>
          <p:nvPr/>
        </p:nvSpPr>
        <p:spPr>
          <a:xfrm>
            <a:off x="0" y="3775012"/>
            <a:ext cx="12192000"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There are several ways to set the memory for executors in a cluster, such as setting a value in the properties file.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However, the more common practice is to specify a memory configuration when submitting the application to the cluster.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can tailor memory so that each application has enough memory to run effectively but does not use all available memory in the executor.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example configures the application to run on a Spark standalone cluster and </a:t>
            </a:r>
            <a:r>
              <a:rPr lang="en-CA" sz="1600" b="0" i="0" u="sng" dirty="0">
                <a:solidFill>
                  <a:srgbClr val="333333"/>
                </a:solidFill>
                <a:effectLst/>
                <a:latin typeface="OpenSans"/>
              </a:rPr>
              <a:t>reserves ten gibibytes per executor </a:t>
            </a:r>
            <a:r>
              <a:rPr lang="en-CA" sz="1600" b="0" i="0" dirty="0">
                <a:solidFill>
                  <a:srgbClr val="333333"/>
                </a:solidFill>
                <a:effectLst/>
                <a:latin typeface="OpenSans"/>
              </a:rPr>
              <a:t>when running tasks. </a:t>
            </a:r>
          </a:p>
        </p:txBody>
      </p:sp>
    </p:spTree>
    <p:extLst>
      <p:ext uri="{BB962C8B-B14F-4D97-AF65-F5344CB8AC3E}">
        <p14:creationId xmlns:p14="http://schemas.microsoft.com/office/powerpoint/2010/main" val="2722609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15DFBF-891E-B4C9-48F6-213C0F9D9DFD}"/>
              </a:ext>
            </a:extLst>
          </p:cNvPr>
          <p:cNvPicPr>
            <a:picLocks noChangeAspect="1"/>
          </p:cNvPicPr>
          <p:nvPr/>
        </p:nvPicPr>
        <p:blipFill>
          <a:blip r:embed="rId2"/>
          <a:stretch>
            <a:fillRect/>
          </a:stretch>
        </p:blipFill>
        <p:spPr>
          <a:xfrm>
            <a:off x="-1" y="196850"/>
            <a:ext cx="6814457" cy="3777776"/>
          </a:xfrm>
          <a:prstGeom prst="rect">
            <a:avLst/>
          </a:prstGeom>
        </p:spPr>
      </p:pic>
      <p:sp>
        <p:nvSpPr>
          <p:cNvPr id="4" name="TextBox 3">
            <a:extLst>
              <a:ext uri="{FF2B5EF4-FFF2-40B4-BE49-F238E27FC236}">
                <a16:creationId xmlns:a16="http://schemas.microsoft.com/office/drawing/2014/main" id="{FE6DC4C8-5C55-6DAE-ABC4-8D4235B295A4}"/>
              </a:ext>
            </a:extLst>
          </p:cNvPr>
          <p:cNvSpPr txBox="1"/>
          <p:nvPr/>
        </p:nvSpPr>
        <p:spPr>
          <a:xfrm>
            <a:off x="103414" y="3807216"/>
            <a:ext cx="11985172"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 If using the Spark Standalone cluster to manage and start a worker manually, you can specify the total memory and CPU cores that the application can 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specifications determine the resources available when workers start the executors.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Avoid assigning more resources than are available on the physical machine.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instance, if the machine has a CPU with eight cores and the worker starts with 16 cores, too many threads might run simultaneously and cause performance degradation.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tailor memory so that each application has enough memory to run effectively but does not use all available memory in the executor.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default configuration is to use all available memory minus 1giigabyte for all available cores. </a:t>
            </a:r>
          </a:p>
        </p:txBody>
      </p:sp>
    </p:spTree>
    <p:extLst>
      <p:ext uri="{BB962C8B-B14F-4D97-AF65-F5344CB8AC3E}">
        <p14:creationId xmlns:p14="http://schemas.microsoft.com/office/powerpoint/2010/main" val="723627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459D73-6AED-09F8-967E-1F3F378A7B07}"/>
              </a:ext>
            </a:extLst>
          </p:cNvPr>
          <p:cNvPicPr>
            <a:picLocks noChangeAspect="1"/>
          </p:cNvPicPr>
          <p:nvPr/>
        </p:nvPicPr>
        <p:blipFill>
          <a:blip r:embed="rId2"/>
          <a:stretch>
            <a:fillRect/>
          </a:stretch>
        </p:blipFill>
        <p:spPr>
          <a:xfrm>
            <a:off x="3689350" y="2292350"/>
            <a:ext cx="4813300" cy="2273300"/>
          </a:xfrm>
          <a:prstGeom prst="rect">
            <a:avLst/>
          </a:prstGeom>
        </p:spPr>
      </p:pic>
    </p:spTree>
    <p:extLst>
      <p:ext uri="{BB962C8B-B14F-4D97-AF65-F5344CB8AC3E}">
        <p14:creationId xmlns:p14="http://schemas.microsoft.com/office/powerpoint/2010/main" val="1441478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C46CEE-B0B0-29AA-8BC9-F0D18EC81743}"/>
              </a:ext>
            </a:extLst>
          </p:cNvPr>
          <p:cNvSpPr txBox="1"/>
          <p:nvPr/>
        </p:nvSpPr>
        <p:spPr>
          <a:xfrm>
            <a:off x="174172" y="196334"/>
            <a:ext cx="6096000" cy="369332"/>
          </a:xfrm>
          <a:prstGeom prst="rect">
            <a:avLst/>
          </a:prstGeom>
          <a:noFill/>
        </p:spPr>
        <p:txBody>
          <a:bodyPr wrap="square">
            <a:spAutoFit/>
          </a:bodyPr>
          <a:lstStyle/>
          <a:p>
            <a:pPr algn="l"/>
            <a:r>
              <a:rPr lang="en-CA" b="1" i="0" dirty="0">
                <a:effectLst/>
              </a:rPr>
              <a:t>Understanding Processor Resources</a:t>
            </a:r>
          </a:p>
        </p:txBody>
      </p:sp>
      <p:sp>
        <p:nvSpPr>
          <p:cNvPr id="5" name="TextBox 4">
            <a:extLst>
              <a:ext uri="{FF2B5EF4-FFF2-40B4-BE49-F238E27FC236}">
                <a16:creationId xmlns:a16="http://schemas.microsoft.com/office/drawing/2014/main" id="{408ECAF5-B340-6AB0-F7D5-1F10AE7A2618}"/>
              </a:ext>
            </a:extLst>
          </p:cNvPr>
          <p:cNvSpPr txBox="1"/>
          <p:nvPr/>
        </p:nvSpPr>
        <p:spPr>
          <a:xfrm>
            <a:off x="3951515" y="104001"/>
            <a:ext cx="7282542" cy="523220"/>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333333"/>
                </a:solidFill>
                <a:effectLst/>
                <a:latin typeface="OpenSans"/>
              </a:rPr>
              <a:t>Explain how Apache Spark uses processor cores. </a:t>
            </a:r>
          </a:p>
          <a:p>
            <a:pPr marL="285750" indent="-285750" algn="l">
              <a:buFont typeface="Arial" panose="020B0604020202020204" pitchFamily="34" charset="0"/>
              <a:buChar char="•"/>
            </a:pPr>
            <a:r>
              <a:rPr lang="en-CA" sz="1400" b="0" i="0" dirty="0">
                <a:solidFill>
                  <a:srgbClr val="333333"/>
                </a:solidFill>
                <a:effectLst/>
                <a:latin typeface="OpenSans"/>
              </a:rPr>
              <a:t>Describe how to use Spark to configure cores for an application. </a:t>
            </a:r>
          </a:p>
        </p:txBody>
      </p:sp>
      <p:pic>
        <p:nvPicPr>
          <p:cNvPr id="7" name="Picture 6">
            <a:extLst>
              <a:ext uri="{FF2B5EF4-FFF2-40B4-BE49-F238E27FC236}">
                <a16:creationId xmlns:a16="http://schemas.microsoft.com/office/drawing/2014/main" id="{0D42A46F-47AD-1277-2F79-F382895AEDCB}"/>
              </a:ext>
            </a:extLst>
          </p:cNvPr>
          <p:cNvPicPr>
            <a:picLocks noChangeAspect="1"/>
          </p:cNvPicPr>
          <p:nvPr/>
        </p:nvPicPr>
        <p:blipFill>
          <a:blip r:embed="rId2"/>
          <a:stretch>
            <a:fillRect/>
          </a:stretch>
        </p:blipFill>
        <p:spPr>
          <a:xfrm>
            <a:off x="174172" y="1044721"/>
            <a:ext cx="4073979" cy="2195558"/>
          </a:xfrm>
          <a:prstGeom prst="rect">
            <a:avLst/>
          </a:prstGeom>
        </p:spPr>
      </p:pic>
      <p:pic>
        <p:nvPicPr>
          <p:cNvPr id="8" name="Picture 7">
            <a:extLst>
              <a:ext uri="{FF2B5EF4-FFF2-40B4-BE49-F238E27FC236}">
                <a16:creationId xmlns:a16="http://schemas.microsoft.com/office/drawing/2014/main" id="{C5B0C2F2-239C-04B8-DD4B-E6DB4AE6E720}"/>
              </a:ext>
            </a:extLst>
          </p:cNvPr>
          <p:cNvPicPr>
            <a:picLocks noChangeAspect="1"/>
          </p:cNvPicPr>
          <p:nvPr/>
        </p:nvPicPr>
        <p:blipFill>
          <a:blip r:embed="rId3"/>
          <a:stretch>
            <a:fillRect/>
          </a:stretch>
        </p:blipFill>
        <p:spPr>
          <a:xfrm>
            <a:off x="-7711" y="3534668"/>
            <a:ext cx="4437743" cy="2423008"/>
          </a:xfrm>
          <a:prstGeom prst="rect">
            <a:avLst/>
          </a:prstGeom>
        </p:spPr>
      </p:pic>
      <p:pic>
        <p:nvPicPr>
          <p:cNvPr id="9" name="Picture 8">
            <a:extLst>
              <a:ext uri="{FF2B5EF4-FFF2-40B4-BE49-F238E27FC236}">
                <a16:creationId xmlns:a16="http://schemas.microsoft.com/office/drawing/2014/main" id="{550BADD2-A9FB-C9F8-7D13-D4744B244A3F}"/>
              </a:ext>
            </a:extLst>
          </p:cNvPr>
          <p:cNvPicPr>
            <a:picLocks noChangeAspect="1"/>
          </p:cNvPicPr>
          <p:nvPr/>
        </p:nvPicPr>
        <p:blipFill>
          <a:blip r:embed="rId4"/>
          <a:stretch>
            <a:fillRect/>
          </a:stretch>
        </p:blipFill>
        <p:spPr>
          <a:xfrm>
            <a:off x="5213656" y="4027715"/>
            <a:ext cx="4457305" cy="2111828"/>
          </a:xfrm>
          <a:prstGeom prst="rect">
            <a:avLst/>
          </a:prstGeom>
        </p:spPr>
      </p:pic>
      <p:sp>
        <p:nvSpPr>
          <p:cNvPr id="11" name="TextBox 10">
            <a:extLst>
              <a:ext uri="{FF2B5EF4-FFF2-40B4-BE49-F238E27FC236}">
                <a16:creationId xmlns:a16="http://schemas.microsoft.com/office/drawing/2014/main" id="{EE37178A-23BC-8CAD-9516-6C73A1565181}"/>
              </a:ext>
            </a:extLst>
          </p:cNvPr>
          <p:cNvSpPr txBox="1"/>
          <p:nvPr/>
        </p:nvSpPr>
        <p:spPr>
          <a:xfrm>
            <a:off x="4611914" y="957666"/>
            <a:ext cx="7580086" cy="235769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Just as with memory, CPU cores are a resource assigned to both the driver and executor processes.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 executor can process tasks in parallel only up to the number of cores assigned to the application.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Once the application tasks finish processing, the cores no longer in use return to the available pool. </a:t>
            </a:r>
          </a:p>
        </p:txBody>
      </p:sp>
    </p:spTree>
    <p:extLst>
      <p:ext uri="{BB962C8B-B14F-4D97-AF65-F5344CB8AC3E}">
        <p14:creationId xmlns:p14="http://schemas.microsoft.com/office/powerpoint/2010/main" val="1175331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F4AE97-FD5E-9821-FD90-91E2BAE9D175}"/>
              </a:ext>
            </a:extLst>
          </p:cNvPr>
          <p:cNvPicPr>
            <a:picLocks noChangeAspect="1"/>
          </p:cNvPicPr>
          <p:nvPr/>
        </p:nvPicPr>
        <p:blipFill>
          <a:blip r:embed="rId2"/>
          <a:stretch>
            <a:fillRect/>
          </a:stretch>
        </p:blipFill>
        <p:spPr>
          <a:xfrm>
            <a:off x="78014" y="0"/>
            <a:ext cx="6680200" cy="2082800"/>
          </a:xfrm>
          <a:prstGeom prst="rect">
            <a:avLst/>
          </a:prstGeom>
        </p:spPr>
      </p:pic>
      <p:sp>
        <p:nvSpPr>
          <p:cNvPr id="4" name="TextBox 3">
            <a:extLst>
              <a:ext uri="{FF2B5EF4-FFF2-40B4-BE49-F238E27FC236}">
                <a16:creationId xmlns:a16="http://schemas.microsoft.com/office/drawing/2014/main" id="{79684C8F-A810-EAFD-0AB8-B2079B0F0687}"/>
              </a:ext>
            </a:extLst>
          </p:cNvPr>
          <p:cNvSpPr txBox="1"/>
          <p:nvPr/>
        </p:nvSpPr>
        <p:spPr>
          <a:xfrm>
            <a:off x="6246584" y="96521"/>
            <a:ext cx="5867401" cy="116217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workers in the cluster contain a limited number of cores.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If no cores are available to an application, the application must wait for currently running tasks to finish. </a:t>
            </a:r>
          </a:p>
        </p:txBody>
      </p:sp>
      <p:pic>
        <p:nvPicPr>
          <p:cNvPr id="5" name="Picture 4">
            <a:extLst>
              <a:ext uri="{FF2B5EF4-FFF2-40B4-BE49-F238E27FC236}">
                <a16:creationId xmlns:a16="http://schemas.microsoft.com/office/drawing/2014/main" id="{2F818CCC-3606-AC5D-6877-437CA8680E65}"/>
              </a:ext>
            </a:extLst>
          </p:cNvPr>
          <p:cNvPicPr>
            <a:picLocks noChangeAspect="1"/>
          </p:cNvPicPr>
          <p:nvPr/>
        </p:nvPicPr>
        <p:blipFill>
          <a:blip r:embed="rId3"/>
          <a:stretch>
            <a:fillRect/>
          </a:stretch>
        </p:blipFill>
        <p:spPr>
          <a:xfrm>
            <a:off x="0" y="2413000"/>
            <a:ext cx="5295900" cy="2032000"/>
          </a:xfrm>
          <a:prstGeom prst="rect">
            <a:avLst/>
          </a:prstGeom>
        </p:spPr>
      </p:pic>
      <p:sp>
        <p:nvSpPr>
          <p:cNvPr id="7" name="TextBox 6">
            <a:extLst>
              <a:ext uri="{FF2B5EF4-FFF2-40B4-BE49-F238E27FC236}">
                <a16:creationId xmlns:a16="http://schemas.microsoft.com/office/drawing/2014/main" id="{1B664D9C-97A9-9B66-0C1E-6DC0517B8E17}"/>
              </a:ext>
            </a:extLst>
          </p:cNvPr>
          <p:cNvSpPr txBox="1"/>
          <p:nvPr/>
        </p:nvSpPr>
        <p:spPr>
          <a:xfrm>
            <a:off x="5433786" y="2131990"/>
            <a:ext cx="6758214"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Spark launches an application and creates tasks, Spark places those tasks in a scheduling queue.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assigns tasks to any available executor.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default behavior is for each task that is ready, to be scheduled to an executor with available cores to maximize parallelism.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Any remaining tasks will have to wait in the queue until more cores become available.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you provided specific settings for the number of cores, such as configuring how many cores the executor uses, the application overrides the default behavior. </a:t>
            </a:r>
          </a:p>
        </p:txBody>
      </p:sp>
    </p:spTree>
    <p:extLst>
      <p:ext uri="{BB962C8B-B14F-4D97-AF65-F5344CB8AC3E}">
        <p14:creationId xmlns:p14="http://schemas.microsoft.com/office/powerpoint/2010/main" val="3528917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A3C478-0AF8-B39E-2B7A-CFEF08A260A5}"/>
              </a:ext>
            </a:extLst>
          </p:cNvPr>
          <p:cNvPicPr>
            <a:picLocks noChangeAspect="1"/>
          </p:cNvPicPr>
          <p:nvPr/>
        </p:nvPicPr>
        <p:blipFill>
          <a:blip r:embed="rId2"/>
          <a:stretch>
            <a:fillRect/>
          </a:stretch>
        </p:blipFill>
        <p:spPr>
          <a:xfrm>
            <a:off x="236764" y="244020"/>
            <a:ext cx="8308522" cy="3713191"/>
          </a:xfrm>
          <a:prstGeom prst="rect">
            <a:avLst/>
          </a:prstGeom>
        </p:spPr>
      </p:pic>
      <p:sp>
        <p:nvSpPr>
          <p:cNvPr id="4" name="TextBox 3">
            <a:extLst>
              <a:ext uri="{FF2B5EF4-FFF2-40B4-BE49-F238E27FC236}">
                <a16:creationId xmlns:a16="http://schemas.microsoft.com/office/drawing/2014/main" id="{815025C8-93A0-B600-C301-B0777AF8CF7F}"/>
              </a:ext>
            </a:extLst>
          </p:cNvPr>
          <p:cNvSpPr txBox="1"/>
          <p:nvPr/>
        </p:nvSpPr>
        <p:spPr>
          <a:xfrm>
            <a:off x="0" y="3920290"/>
            <a:ext cx="11963400"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configure executor cores on application submission, use the argument `</a:t>
            </a:r>
            <a:r>
              <a:rPr lang="en-CA" sz="1600" b="1" i="0" dirty="0">
                <a:solidFill>
                  <a:srgbClr val="333333"/>
                </a:solidFill>
                <a:effectLst/>
                <a:latin typeface="OpenSans"/>
              </a:rPr>
              <a:t>- - executor-cores` </a:t>
            </a:r>
            <a:r>
              <a:rPr lang="en-CA" sz="1600" b="0" i="0" dirty="0">
                <a:solidFill>
                  <a:srgbClr val="333333"/>
                </a:solidFill>
                <a:effectLst/>
                <a:latin typeface="OpenSans"/>
              </a:rPr>
              <a:t>followed by the specific number of cores required for the application tasks to run on an executor.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As always, if the executor does not have the required number of cores available, tasks do not start until the specified number of cores are free or another executor becomes available.</a:t>
            </a:r>
          </a:p>
        </p:txBody>
      </p:sp>
      <p:sp>
        <p:nvSpPr>
          <p:cNvPr id="6" name="TextBox 5">
            <a:extLst>
              <a:ext uri="{FF2B5EF4-FFF2-40B4-BE49-F238E27FC236}">
                <a16:creationId xmlns:a16="http://schemas.microsoft.com/office/drawing/2014/main" id="{B3C2D493-FD57-DFDC-3597-DFE8EB9BD32A}"/>
              </a:ext>
            </a:extLst>
          </p:cNvPr>
          <p:cNvSpPr txBox="1"/>
          <p:nvPr/>
        </p:nvSpPr>
        <p:spPr>
          <a:xfrm>
            <a:off x="0" y="5451800"/>
            <a:ext cx="12192000" cy="116217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Alternatively, the argument </a:t>
            </a:r>
            <a:r>
              <a:rPr lang="en-CA" sz="1600" b="1" i="0" dirty="0">
                <a:solidFill>
                  <a:srgbClr val="333333"/>
                </a:solidFill>
                <a:effectLst/>
                <a:latin typeface="OpenSans"/>
              </a:rPr>
              <a:t>`- -total-executor-cores` </a:t>
            </a:r>
            <a:r>
              <a:rPr lang="en-CA" sz="1600" b="0" i="0" dirty="0">
                <a:solidFill>
                  <a:srgbClr val="333333"/>
                </a:solidFill>
                <a:effectLst/>
                <a:latin typeface="OpenSans"/>
              </a:rPr>
              <a:t>followed by a number is the total amount of cores throughout the cluster to use for the application, not per executor process.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Tasks will be scheduled to executors whenever they have a free core, until the total number of cores reaches the specified value.</a:t>
            </a:r>
          </a:p>
        </p:txBody>
      </p:sp>
    </p:spTree>
    <p:extLst>
      <p:ext uri="{BB962C8B-B14F-4D97-AF65-F5344CB8AC3E}">
        <p14:creationId xmlns:p14="http://schemas.microsoft.com/office/powerpoint/2010/main" val="1743843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9EBB0-CEE7-E409-085B-7FDDCD303345}"/>
              </a:ext>
            </a:extLst>
          </p:cNvPr>
          <p:cNvPicPr>
            <a:picLocks noChangeAspect="1"/>
          </p:cNvPicPr>
          <p:nvPr/>
        </p:nvPicPr>
        <p:blipFill>
          <a:blip r:embed="rId2"/>
          <a:stretch>
            <a:fillRect/>
          </a:stretch>
        </p:blipFill>
        <p:spPr>
          <a:xfrm>
            <a:off x="85271" y="166006"/>
            <a:ext cx="7436757" cy="3135775"/>
          </a:xfrm>
          <a:prstGeom prst="rect">
            <a:avLst/>
          </a:prstGeom>
        </p:spPr>
      </p:pic>
      <p:sp>
        <p:nvSpPr>
          <p:cNvPr id="4" name="TextBox 3">
            <a:extLst>
              <a:ext uri="{FF2B5EF4-FFF2-40B4-BE49-F238E27FC236}">
                <a16:creationId xmlns:a16="http://schemas.microsoft.com/office/drawing/2014/main" id="{1FACFF96-569E-FEE9-C42A-9F15C8621C75}"/>
              </a:ext>
            </a:extLst>
          </p:cNvPr>
          <p:cNvSpPr txBox="1"/>
          <p:nvPr/>
        </p:nvSpPr>
        <p:spPr>
          <a:xfrm>
            <a:off x="85271" y="3479831"/>
            <a:ext cx="12106729" cy="3378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When </a:t>
            </a:r>
            <a:r>
              <a:rPr lang="en-CA" sz="1600" b="0" i="0" u="sng" dirty="0">
                <a:solidFill>
                  <a:srgbClr val="333333"/>
                </a:solidFill>
                <a:effectLst/>
                <a:latin typeface="OpenSans"/>
              </a:rPr>
              <a:t>starting a worker manually </a:t>
            </a:r>
            <a:r>
              <a:rPr lang="en-CA" sz="1600" b="0" i="0" dirty="0">
                <a:solidFill>
                  <a:srgbClr val="333333"/>
                </a:solidFill>
                <a:effectLst/>
                <a:latin typeface="OpenSans"/>
              </a:rPr>
              <a:t>in a Spark standalone cluster, you can specify the number of cores the application uses by using the argument </a:t>
            </a:r>
            <a:r>
              <a:rPr lang="en-CA" sz="1600" b="1" i="0" dirty="0">
                <a:solidFill>
                  <a:srgbClr val="333333"/>
                </a:solidFill>
                <a:effectLst/>
                <a:latin typeface="OpenSans"/>
              </a:rPr>
              <a:t>`- - cores` </a:t>
            </a:r>
            <a:r>
              <a:rPr lang="en-CA" sz="1600" b="0" i="0" dirty="0">
                <a:solidFill>
                  <a:srgbClr val="333333"/>
                </a:solidFill>
                <a:effectLst/>
                <a:latin typeface="OpenSans"/>
              </a:rPr>
              <a:t>followed by the </a:t>
            </a:r>
            <a:r>
              <a:rPr lang="en-CA" sz="1600" b="1" i="0" dirty="0">
                <a:solidFill>
                  <a:srgbClr val="333333"/>
                </a:solidFill>
                <a:effectLst/>
                <a:latin typeface="OpenSans"/>
              </a:rPr>
              <a:t>number of cores.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Spark’s </a:t>
            </a:r>
            <a:r>
              <a:rPr lang="en-CA" sz="1600" b="0" i="0" dirty="0">
                <a:solidFill>
                  <a:srgbClr val="333333"/>
                </a:solidFill>
                <a:effectLst/>
                <a:highlight>
                  <a:srgbClr val="FFFF00"/>
                </a:highlight>
                <a:latin typeface="OpenSans"/>
              </a:rPr>
              <a:t>default behavior is to use all available cores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common practice is to start one worker per node, which under default behavior, allows the worker to create one executor process with exactly the same number of threads as cores available to run tasks.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If another process is running on the same machine as the worker, such as the master, then a good practice is to apply these settings to reduce the number of cores available to the worker.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Specifying the total number of CPU cores can reserve processing time available for the master process so essential operations are not blocked and time out.</a:t>
            </a:r>
          </a:p>
        </p:txBody>
      </p:sp>
    </p:spTree>
    <p:extLst>
      <p:ext uri="{BB962C8B-B14F-4D97-AF65-F5344CB8AC3E}">
        <p14:creationId xmlns:p14="http://schemas.microsoft.com/office/powerpoint/2010/main" val="1525866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DDF0CB-A75F-2575-54FE-13CD12681674}"/>
              </a:ext>
            </a:extLst>
          </p:cNvPr>
          <p:cNvPicPr>
            <a:picLocks noChangeAspect="1"/>
          </p:cNvPicPr>
          <p:nvPr/>
        </p:nvPicPr>
        <p:blipFill>
          <a:blip r:embed="rId2"/>
          <a:stretch>
            <a:fillRect/>
          </a:stretch>
        </p:blipFill>
        <p:spPr>
          <a:xfrm>
            <a:off x="0" y="88486"/>
            <a:ext cx="9133114" cy="4396976"/>
          </a:xfrm>
          <a:prstGeom prst="rect">
            <a:avLst/>
          </a:prstGeom>
        </p:spPr>
      </p:pic>
      <p:sp>
        <p:nvSpPr>
          <p:cNvPr id="4" name="TextBox 3">
            <a:extLst>
              <a:ext uri="{FF2B5EF4-FFF2-40B4-BE49-F238E27FC236}">
                <a16:creationId xmlns:a16="http://schemas.microsoft.com/office/drawing/2014/main" id="{9D2E1144-A612-4AED-153A-E6FEC90955A5}"/>
              </a:ext>
            </a:extLst>
          </p:cNvPr>
          <p:cNvSpPr txBox="1"/>
          <p:nvPr/>
        </p:nvSpPr>
        <p:spPr>
          <a:xfrm>
            <a:off x="0" y="4361408"/>
            <a:ext cx="12192000"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timeline displays each stage, where you can quickly see the job’s timing and duration.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Below the timeline display you’ll see Completed Stages.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the parentheses beside the heading, you’ll see a quick view that displays the number of completed stages.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view the list of the stages within the job and job metrics including when the job was submitted, input/output sizes, the number of attempted tasks, the number of succeeded tasks, and how much data was read or written because of a shuffle.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example shows two stages separated by a shuffle.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 stage one wrote shuffle data and stage two read that data.</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view more details about specific stage within a job, click the Stage ID Description hyperlinks. </a:t>
            </a:r>
          </a:p>
        </p:txBody>
      </p:sp>
    </p:spTree>
    <p:extLst>
      <p:ext uri="{BB962C8B-B14F-4D97-AF65-F5344CB8AC3E}">
        <p14:creationId xmlns:p14="http://schemas.microsoft.com/office/powerpoint/2010/main" val="3042890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1AB548-25DB-D611-BEE8-7001AA510C55}"/>
              </a:ext>
            </a:extLst>
          </p:cNvPr>
          <p:cNvPicPr>
            <a:picLocks noChangeAspect="1"/>
          </p:cNvPicPr>
          <p:nvPr/>
        </p:nvPicPr>
        <p:blipFill>
          <a:blip r:embed="rId2"/>
          <a:stretch>
            <a:fillRect/>
          </a:stretch>
        </p:blipFill>
        <p:spPr>
          <a:xfrm>
            <a:off x="-1" y="-1"/>
            <a:ext cx="6247689" cy="3080658"/>
          </a:xfrm>
          <a:prstGeom prst="rect">
            <a:avLst/>
          </a:prstGeom>
        </p:spPr>
      </p:pic>
      <p:sp>
        <p:nvSpPr>
          <p:cNvPr id="4" name="TextBox 3">
            <a:extLst>
              <a:ext uri="{FF2B5EF4-FFF2-40B4-BE49-F238E27FC236}">
                <a16:creationId xmlns:a16="http://schemas.microsoft.com/office/drawing/2014/main" id="{7ACBD4B4-AF29-5885-3B70-64E8C861C717}"/>
              </a:ext>
            </a:extLst>
          </p:cNvPr>
          <p:cNvSpPr txBox="1"/>
          <p:nvPr/>
        </p:nvSpPr>
        <p:spPr>
          <a:xfrm>
            <a:off x="6096000" y="0"/>
            <a:ext cx="6096000"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look at an example that uses a </a:t>
            </a:r>
            <a:r>
              <a:rPr lang="en-CA" sz="1400" b="1" i="0" dirty="0">
                <a:solidFill>
                  <a:srgbClr val="333333"/>
                </a:solidFill>
                <a:effectLst/>
                <a:latin typeface="OpenSans"/>
              </a:rPr>
              <a:t>small standalone cluster </a:t>
            </a:r>
            <a:r>
              <a:rPr lang="en-CA" sz="1400" b="0" i="0" dirty="0">
                <a:solidFill>
                  <a:srgbClr val="333333"/>
                </a:solidFill>
                <a:effectLst/>
                <a:latin typeface="OpenSans"/>
              </a:rPr>
              <a:t>with one worker </a:t>
            </a:r>
            <a:r>
              <a:rPr lang="en-CA" sz="1400" b="0" i="0" dirty="0">
                <a:solidFill>
                  <a:srgbClr val="333333"/>
                </a:solidFill>
                <a:effectLst/>
                <a:highlight>
                  <a:srgbClr val="FFFF00"/>
                </a:highlight>
                <a:latin typeface="OpenSans"/>
              </a:rPr>
              <a:t>node and six cores.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example uses two identical applications submitted to the same cluster in overlapping time, one right after the other.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first application is submitted to the cluster and requests four cores per executor.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executor is currently idle with six cores available.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first four tasks of the application are then scheduled to the executor and begin to run.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Two cores of the executor remain available. </a:t>
            </a:r>
          </a:p>
        </p:txBody>
      </p:sp>
      <p:pic>
        <p:nvPicPr>
          <p:cNvPr id="5" name="Picture 4">
            <a:extLst>
              <a:ext uri="{FF2B5EF4-FFF2-40B4-BE49-F238E27FC236}">
                <a16:creationId xmlns:a16="http://schemas.microsoft.com/office/drawing/2014/main" id="{FEBF7811-C84F-7D7B-8C35-F7F346886A27}"/>
              </a:ext>
            </a:extLst>
          </p:cNvPr>
          <p:cNvPicPr>
            <a:picLocks noChangeAspect="1"/>
          </p:cNvPicPr>
          <p:nvPr/>
        </p:nvPicPr>
        <p:blipFill>
          <a:blip r:embed="rId3"/>
          <a:stretch>
            <a:fillRect/>
          </a:stretch>
        </p:blipFill>
        <p:spPr>
          <a:xfrm>
            <a:off x="89449" y="3429000"/>
            <a:ext cx="5908579" cy="2975242"/>
          </a:xfrm>
          <a:prstGeom prst="rect">
            <a:avLst/>
          </a:prstGeom>
        </p:spPr>
      </p:pic>
      <p:sp>
        <p:nvSpPr>
          <p:cNvPr id="7" name="TextBox 6">
            <a:extLst>
              <a:ext uri="{FF2B5EF4-FFF2-40B4-BE49-F238E27FC236}">
                <a16:creationId xmlns:a16="http://schemas.microsoft.com/office/drawing/2014/main" id="{7547597B-2981-1C27-C642-864EDE1202AE}"/>
              </a:ext>
            </a:extLst>
          </p:cNvPr>
          <p:cNvSpPr txBox="1"/>
          <p:nvPr/>
        </p:nvSpPr>
        <p:spPr>
          <a:xfrm>
            <a:off x="6074230" y="3917693"/>
            <a:ext cx="611777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While the first application is running, the second application is submitted.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second application also requests 4 cores from the executor.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Because tasks that belong to the first application are still running and are using 4 cores, only 2 cores are available.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Therefore, the second application must wait until the executor has at least four cores available.</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As soon as any two tasks from the first application complete and four cores become available, the second application can begin.</a:t>
            </a:r>
          </a:p>
          <a:p>
            <a:pPr marL="285750" indent="-285750" algn="l">
              <a:lnSpc>
                <a:spcPct val="150000"/>
              </a:lnSpc>
              <a:buFont typeface="Arial" panose="020B0604020202020204" pitchFamily="34" charset="0"/>
              <a:buChar char="•"/>
            </a:pPr>
            <a:endParaRPr lang="en-CA" sz="1400" b="0" i="0" dirty="0">
              <a:solidFill>
                <a:srgbClr val="333333"/>
              </a:solidFill>
              <a:effectLst/>
              <a:latin typeface="OpenSans"/>
            </a:endParaRPr>
          </a:p>
        </p:txBody>
      </p:sp>
    </p:spTree>
    <p:extLst>
      <p:ext uri="{BB962C8B-B14F-4D97-AF65-F5344CB8AC3E}">
        <p14:creationId xmlns:p14="http://schemas.microsoft.com/office/powerpoint/2010/main" val="3294044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B6736D-FB6C-2294-C46B-4233E1E5B6D5}"/>
              </a:ext>
            </a:extLst>
          </p:cNvPr>
          <p:cNvPicPr>
            <a:picLocks noChangeAspect="1"/>
          </p:cNvPicPr>
          <p:nvPr/>
        </p:nvPicPr>
        <p:blipFill>
          <a:blip r:embed="rId2"/>
          <a:stretch>
            <a:fillRect/>
          </a:stretch>
        </p:blipFill>
        <p:spPr>
          <a:xfrm>
            <a:off x="-1" y="-1"/>
            <a:ext cx="6433457" cy="2928233"/>
          </a:xfrm>
          <a:prstGeom prst="rect">
            <a:avLst/>
          </a:prstGeom>
        </p:spPr>
      </p:pic>
      <p:sp>
        <p:nvSpPr>
          <p:cNvPr id="4" name="TextBox 3">
            <a:extLst>
              <a:ext uri="{FF2B5EF4-FFF2-40B4-BE49-F238E27FC236}">
                <a16:creationId xmlns:a16="http://schemas.microsoft.com/office/drawing/2014/main" id="{8AA64A74-0F2A-BD77-021F-F40122E84423}"/>
              </a:ext>
            </a:extLst>
          </p:cNvPr>
          <p:cNvSpPr txBox="1"/>
          <p:nvPr/>
        </p:nvSpPr>
        <p:spPr>
          <a:xfrm>
            <a:off x="6248400" y="109755"/>
            <a:ext cx="609600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What if you start the second application and request only two cores to run two tasks?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Using this scenario, you can submit a second application, and two tasks immediately start.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However, the second application might take longer to finish because of running only two tasks at a time.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Maximizing Spark application performance can be a tricky balance between configuration of application workloads and cluster resources and requires careful tuning of both the application and the clusters.</a:t>
            </a:r>
          </a:p>
        </p:txBody>
      </p:sp>
      <p:pic>
        <p:nvPicPr>
          <p:cNvPr id="5" name="Picture 4">
            <a:extLst>
              <a:ext uri="{FF2B5EF4-FFF2-40B4-BE49-F238E27FC236}">
                <a16:creationId xmlns:a16="http://schemas.microsoft.com/office/drawing/2014/main" id="{1DDC8128-2F7B-2FB2-58E0-CBC83B8F5F28}"/>
              </a:ext>
            </a:extLst>
          </p:cNvPr>
          <p:cNvPicPr>
            <a:picLocks noChangeAspect="1"/>
          </p:cNvPicPr>
          <p:nvPr/>
        </p:nvPicPr>
        <p:blipFill>
          <a:blip r:embed="rId3"/>
          <a:stretch>
            <a:fillRect/>
          </a:stretch>
        </p:blipFill>
        <p:spPr>
          <a:xfrm>
            <a:off x="3216727" y="4068545"/>
            <a:ext cx="5600700" cy="2679700"/>
          </a:xfrm>
          <a:prstGeom prst="rect">
            <a:avLst/>
          </a:prstGeom>
        </p:spPr>
      </p:pic>
    </p:spTree>
    <p:extLst>
      <p:ext uri="{BB962C8B-B14F-4D97-AF65-F5344CB8AC3E}">
        <p14:creationId xmlns:p14="http://schemas.microsoft.com/office/powerpoint/2010/main" val="247615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C483E2-D511-E63F-34FB-17FA2FCFF0F9}"/>
              </a:ext>
            </a:extLst>
          </p:cNvPr>
          <p:cNvSpPr txBox="1"/>
          <p:nvPr/>
        </p:nvSpPr>
        <p:spPr>
          <a:xfrm>
            <a:off x="0" y="155909"/>
            <a:ext cx="12050486" cy="6702091"/>
          </a:xfrm>
          <a:prstGeom prst="rect">
            <a:avLst/>
          </a:prstGeom>
          <a:noFill/>
        </p:spPr>
        <p:txBody>
          <a:bodyPr wrap="square">
            <a:spAutoFit/>
          </a:bodyPr>
          <a:lstStyle/>
          <a:p>
            <a:pPr algn="l">
              <a:lnSpc>
                <a:spcPct val="150000"/>
              </a:lnSpc>
            </a:pPr>
            <a:r>
              <a:rPr lang="en-CA" sz="1600" b="1" i="0" dirty="0">
                <a:solidFill>
                  <a:srgbClr val="1F1F1F"/>
                </a:solidFill>
                <a:effectLst/>
                <a:latin typeface="OpenSans"/>
              </a:rPr>
              <a:t>Summary &amp; Highlights</a:t>
            </a:r>
          </a:p>
          <a:p>
            <a:pPr algn="l">
              <a:lnSpc>
                <a:spcPct val="150000"/>
              </a:lnSpc>
            </a:pPr>
            <a:r>
              <a:rPr lang="en-CA" sz="1600" b="0" i="0" dirty="0">
                <a:solidFill>
                  <a:srgbClr val="1F1F1F"/>
                </a:solidFill>
                <a:effectLst/>
                <a:latin typeface="var(--cds-font-family-source-sans-pro)"/>
              </a:rPr>
              <a:t>In this module you learned that:</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To connect to the Apache Spark user interface web server, start your application and connect to the application UI using the following URL:  </a:t>
            </a:r>
            <a:r>
              <a:rPr lang="en-CA" sz="1600" b="1" i="0" dirty="0">
                <a:solidFill>
                  <a:srgbClr val="1F1F1F"/>
                </a:solidFill>
                <a:effectLst/>
                <a:latin typeface="Courier" panose="02070309020205020404" pitchFamily="49" charset="0"/>
              </a:rPr>
              <a:t>http://&lt;driver-node&gt;:4040</a:t>
            </a:r>
            <a:endParaRPr lang="en-CA" sz="1600" b="0" i="0" dirty="0">
              <a:solidFill>
                <a:srgbClr val="1F1F1F"/>
              </a:solidFill>
              <a:effectLst/>
              <a:latin typeface="var(--cds-font-family-source-sans-pro)"/>
            </a:endParaRP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Spark application UI centralizes critical information, including status information into the </a:t>
            </a:r>
            <a:r>
              <a:rPr lang="en-CA" sz="1600" b="1" i="0" dirty="0">
                <a:solidFill>
                  <a:srgbClr val="1F1F1F"/>
                </a:solidFill>
                <a:effectLst/>
                <a:latin typeface="unset"/>
              </a:rPr>
              <a:t>Jobs</a:t>
            </a:r>
            <a:r>
              <a:rPr lang="en-CA" sz="1600" b="0" i="0" dirty="0">
                <a:solidFill>
                  <a:srgbClr val="1F1F1F"/>
                </a:solidFill>
                <a:effectLst/>
                <a:latin typeface="var(--cds-font-family-source-sans-pro)"/>
              </a:rPr>
              <a:t>, </a:t>
            </a:r>
            <a:r>
              <a:rPr lang="en-CA" sz="1600" b="1" i="0" dirty="0">
                <a:solidFill>
                  <a:srgbClr val="1F1F1F"/>
                </a:solidFill>
                <a:effectLst/>
                <a:latin typeface="unset"/>
              </a:rPr>
              <a:t>Stages</a:t>
            </a:r>
            <a:r>
              <a:rPr lang="en-CA" sz="1600" b="0" i="0" dirty="0">
                <a:solidFill>
                  <a:srgbClr val="1F1F1F"/>
                </a:solidFill>
                <a:effectLst/>
                <a:latin typeface="var(--cds-font-family-source-sans-pro)"/>
              </a:rPr>
              <a:t>, </a:t>
            </a:r>
            <a:r>
              <a:rPr lang="en-CA" sz="1600" b="1" i="0" dirty="0">
                <a:solidFill>
                  <a:srgbClr val="1F1F1F"/>
                </a:solidFill>
                <a:effectLst/>
                <a:latin typeface="unset"/>
              </a:rPr>
              <a:t>Storage</a:t>
            </a:r>
            <a:r>
              <a:rPr lang="en-CA" sz="1600" b="0" i="0" dirty="0">
                <a:solidFill>
                  <a:srgbClr val="1F1F1F"/>
                </a:solidFill>
                <a:effectLst/>
                <a:latin typeface="var(--cds-font-family-source-sans-pro)"/>
              </a:rPr>
              <a:t>, </a:t>
            </a:r>
            <a:r>
              <a:rPr lang="en-CA" sz="1600" b="1" i="0" dirty="0">
                <a:solidFill>
                  <a:srgbClr val="1F1F1F"/>
                </a:solidFill>
                <a:effectLst/>
                <a:latin typeface="unset"/>
              </a:rPr>
              <a:t>Environment</a:t>
            </a:r>
            <a:r>
              <a:rPr lang="en-CA" sz="1600" b="0" i="0" dirty="0">
                <a:solidFill>
                  <a:srgbClr val="1F1F1F"/>
                </a:solidFill>
                <a:effectLst/>
                <a:latin typeface="var(--cds-font-family-source-sans-pro)"/>
              </a:rPr>
              <a:t> and </a:t>
            </a:r>
            <a:r>
              <a:rPr lang="en-CA" sz="1600" b="1" i="0" dirty="0">
                <a:solidFill>
                  <a:srgbClr val="1F1F1F"/>
                </a:solidFill>
                <a:effectLst/>
                <a:latin typeface="unset"/>
              </a:rPr>
              <a:t>Executors</a:t>
            </a:r>
            <a:r>
              <a:rPr lang="en-CA" sz="1600" b="0" i="0" dirty="0">
                <a:solidFill>
                  <a:srgbClr val="1F1F1F"/>
                </a:solidFill>
                <a:effectLst/>
                <a:latin typeface="var(--cds-font-family-source-sans-pro)"/>
              </a:rPr>
              <a:t> tabbed regions. You can quickly identify failures, then drill down to the lowest levels of the application to discover their root causes. If the application runs SQL queries, select the </a:t>
            </a:r>
            <a:r>
              <a:rPr lang="en-CA" sz="1600" b="1" i="0" dirty="0">
                <a:solidFill>
                  <a:srgbClr val="1F1F1F"/>
                </a:solidFill>
                <a:effectLst/>
                <a:latin typeface="unset"/>
              </a:rPr>
              <a:t>SQL</a:t>
            </a:r>
            <a:r>
              <a:rPr lang="en-CA" sz="1600" b="0" i="0" dirty="0">
                <a:solidFill>
                  <a:srgbClr val="1F1F1F"/>
                </a:solidFill>
                <a:effectLst/>
                <a:latin typeface="var(--cds-font-family-source-sans-pro)"/>
              </a:rPr>
              <a:t> tab and the </a:t>
            </a:r>
            <a:r>
              <a:rPr lang="en-CA" sz="1600" b="1" i="0" dirty="0">
                <a:solidFill>
                  <a:srgbClr val="1F1F1F"/>
                </a:solidFill>
                <a:effectLst/>
                <a:latin typeface="unset"/>
              </a:rPr>
              <a:t>Description</a:t>
            </a:r>
            <a:r>
              <a:rPr lang="en-CA" sz="1600" b="0" i="0" dirty="0">
                <a:solidFill>
                  <a:srgbClr val="1F1F1F"/>
                </a:solidFill>
                <a:effectLst/>
                <a:latin typeface="var(--cds-font-family-source-sans-pro)"/>
              </a:rPr>
              <a:t> hyperlink to display the query’s details.</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Spark application workflow includes jobs created by the Spark Context in the driver program, jobs in progress running as tasks in the executors, and completed jobs transferring results back to the driver or writing to disk.</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Common reasons for application failure on a cluster include user code, system and application configurations, missing dependencies, improper resource allocation, and network communications. Application log files, located in the Spark installation directory, will often show the complete details of a failure.</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User code specific errors include syntax, serialization, data validation. Related errors can happen outside the code If a task fails due to an error, Spark can attempt to rerun tasks for a set number of retries. If all attempts to run a task fail, Spark reports an error to the driver and terminates the application. The cause of an application failure can usually be found in the driver event log.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Spark enables configurable memory for executor and driver processes. Executor memory and Storage memory share a region that can be tuned.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Setting data persistence by caching data is one technique used to improve application performance.</a:t>
            </a:r>
          </a:p>
        </p:txBody>
      </p:sp>
    </p:spTree>
    <p:extLst>
      <p:ext uri="{BB962C8B-B14F-4D97-AF65-F5344CB8AC3E}">
        <p14:creationId xmlns:p14="http://schemas.microsoft.com/office/powerpoint/2010/main" val="57369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85521-25C3-5666-0A7D-C3D1DD7E611C}"/>
              </a:ext>
            </a:extLst>
          </p:cNvPr>
          <p:cNvSpPr txBox="1"/>
          <p:nvPr/>
        </p:nvSpPr>
        <p:spPr>
          <a:xfrm>
            <a:off x="108857" y="685800"/>
            <a:ext cx="11974286" cy="4862870"/>
          </a:xfrm>
          <a:prstGeom prst="rect">
            <a:avLst/>
          </a:prstGeom>
          <a:noFill/>
        </p:spPr>
        <p:txBody>
          <a:bodyPr wrap="square">
            <a:spAutoFit/>
          </a:bodyPr>
          <a:lstStyle/>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following code example illustrates configuration of executor memory on submit for a Spark Standalone cluster: </a:t>
            </a:r>
            <a:r>
              <a:rPr lang="en-CA" sz="1600" b="1" i="0" dirty="0">
                <a:solidFill>
                  <a:srgbClr val="1F1F1F"/>
                </a:solidFill>
                <a:effectLst/>
                <a:latin typeface="Courier" panose="02070309020205020404" pitchFamily="49" charset="0"/>
              </a:rPr>
              <a:t>$ ./bin/spark-submit \ --class </a:t>
            </a:r>
            <a:r>
              <a:rPr lang="en-CA" sz="1600" b="1" i="0" dirty="0" err="1">
                <a:solidFill>
                  <a:srgbClr val="1F1F1F"/>
                </a:solidFill>
                <a:effectLst/>
                <a:latin typeface="Courier" panose="02070309020205020404" pitchFamily="49" charset="0"/>
              </a:rPr>
              <a:t>org.apache.spark.examples.SparkPi</a:t>
            </a:r>
            <a:r>
              <a:rPr lang="en-CA" sz="1600" b="1" i="0" dirty="0">
                <a:solidFill>
                  <a:srgbClr val="1F1F1F"/>
                </a:solidFill>
                <a:effectLst/>
                <a:latin typeface="Courier" panose="02070309020205020404" pitchFamily="49" charset="0"/>
              </a:rPr>
              <a:t> \ --master spark://&lt;spark-master-URL&gt;:7077 \ --executor-memory 10G \ /path/to/</a:t>
            </a:r>
            <a:r>
              <a:rPr lang="en-CA" sz="1600" b="1" i="0" dirty="0" err="1">
                <a:solidFill>
                  <a:srgbClr val="1F1F1F"/>
                </a:solidFill>
                <a:effectLst/>
                <a:latin typeface="Courier" panose="02070309020205020404" pitchFamily="49" charset="0"/>
              </a:rPr>
              <a:t>examples.jar</a:t>
            </a:r>
            <a:r>
              <a:rPr lang="en-CA" sz="1600" b="1" i="0" dirty="0">
                <a:solidFill>
                  <a:srgbClr val="1F1F1F"/>
                </a:solidFill>
                <a:effectLst/>
                <a:latin typeface="Courier" panose="02070309020205020404" pitchFamily="49" charset="0"/>
              </a:rPr>
              <a:t> \1000</a:t>
            </a:r>
            <a:endParaRPr lang="en-CA" sz="1600" b="0" i="0" dirty="0">
              <a:solidFill>
                <a:srgbClr val="1F1F1F"/>
              </a:solidFill>
              <a:effectLst/>
              <a:latin typeface="var(--cds-font-family-source-sans-pro)"/>
            </a:endParaRP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following code example illustrates setting Spark Standalone worker memory and core parameters: </a:t>
            </a:r>
            <a:r>
              <a:rPr lang="en-CA" sz="1600" b="1" i="0" dirty="0">
                <a:solidFill>
                  <a:srgbClr val="1F1F1F"/>
                </a:solidFill>
                <a:effectLst/>
                <a:latin typeface="Courier" panose="02070309020205020404" pitchFamily="49" charset="0"/>
              </a:rPr>
              <a:t># Start standalone worker with MAX 10Gb memory, 8 cores $ ./</a:t>
            </a:r>
            <a:r>
              <a:rPr lang="en-CA" sz="1600" b="1" i="0" dirty="0" err="1">
                <a:solidFill>
                  <a:srgbClr val="1F1F1F"/>
                </a:solidFill>
                <a:effectLst/>
                <a:latin typeface="Courier" panose="02070309020205020404" pitchFamily="49" charset="0"/>
              </a:rPr>
              <a:t>sbin</a:t>
            </a:r>
            <a:r>
              <a:rPr lang="en-CA" sz="1600" b="1" i="0" dirty="0">
                <a:solidFill>
                  <a:srgbClr val="1F1F1F"/>
                </a:solidFill>
                <a:effectLst/>
                <a:latin typeface="Courier" panose="02070309020205020404" pitchFamily="49" charset="0"/>
              </a:rPr>
              <a:t>/start-</a:t>
            </a:r>
            <a:r>
              <a:rPr lang="en-CA" sz="1600" b="1" i="0" dirty="0" err="1">
                <a:solidFill>
                  <a:srgbClr val="1F1F1F"/>
                </a:solidFill>
                <a:effectLst/>
                <a:latin typeface="Courier" panose="02070309020205020404" pitchFamily="49" charset="0"/>
              </a:rPr>
              <a:t>worker.sh</a:t>
            </a:r>
            <a:r>
              <a:rPr lang="en-CA" sz="1600" b="1" i="0" dirty="0">
                <a:solidFill>
                  <a:srgbClr val="1F1F1F"/>
                </a:solidFill>
                <a:effectLst/>
                <a:latin typeface="Courier" panose="02070309020205020404" pitchFamily="49" charset="0"/>
              </a:rPr>
              <a:t> \   spark://&lt;spark-master-URL&gt; \ –-memory 10G –-cores 8</a:t>
            </a:r>
            <a:endParaRPr lang="en-CA" sz="1600" b="0" i="0" dirty="0">
              <a:solidFill>
                <a:srgbClr val="1F1F1F"/>
              </a:solidFill>
              <a:effectLst/>
              <a:latin typeface="var(--cds-font-family-source-sans-pro)"/>
            </a:endParaRP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Spark assigns processor cores to driver and executor processes during application processing. Executors process tasks in parallel according to the number of cores available or as assigned by the application.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You can apply the argument </a:t>
            </a:r>
            <a:r>
              <a:rPr lang="en-CA" sz="1600" b="1" i="0" dirty="0">
                <a:solidFill>
                  <a:srgbClr val="1F1F1F"/>
                </a:solidFill>
                <a:effectLst/>
                <a:latin typeface="Courier" panose="02070309020205020404" pitchFamily="49" charset="0"/>
              </a:rPr>
              <a:t>‘--executor-cores 8 \’</a:t>
            </a:r>
            <a:r>
              <a:rPr lang="en-CA" sz="1600" b="0" i="0" dirty="0">
                <a:solidFill>
                  <a:srgbClr val="1F1F1F"/>
                </a:solidFill>
                <a:effectLst/>
                <a:latin typeface="var(--cds-font-family-source-sans-pro)"/>
              </a:rPr>
              <a:t> to set executor cores on submit </a:t>
            </a:r>
            <a:r>
              <a:rPr lang="en-CA" sz="1600" b="0" i="1" u="sng" dirty="0">
                <a:solidFill>
                  <a:srgbClr val="1F1F1F"/>
                </a:solidFill>
                <a:effectLst/>
                <a:latin typeface="var(--cds-font-family-source-sans-pro)"/>
              </a:rPr>
              <a:t>per executor</a:t>
            </a:r>
            <a:r>
              <a:rPr lang="en-CA" sz="1600" b="0" i="0" dirty="0">
                <a:solidFill>
                  <a:srgbClr val="1F1F1F"/>
                </a:solidFill>
                <a:effectLst/>
                <a:latin typeface="var(--cds-font-family-source-sans-pro)"/>
              </a:rPr>
              <a:t>. This example specifies eight cores.</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You can specify the executor cores for a Spark standalone cluster </a:t>
            </a:r>
            <a:r>
              <a:rPr lang="en-CA" sz="1600" b="0" i="1" u="sng" dirty="0">
                <a:solidFill>
                  <a:srgbClr val="1F1F1F"/>
                </a:solidFill>
                <a:effectLst/>
                <a:latin typeface="var(--cds-font-family-source-sans-pro)"/>
              </a:rPr>
              <a:t>for the application </a:t>
            </a:r>
            <a:r>
              <a:rPr lang="en-CA" sz="1600" b="0" i="0" dirty="0">
                <a:solidFill>
                  <a:srgbClr val="1F1F1F"/>
                </a:solidFill>
                <a:effectLst/>
                <a:latin typeface="var(--cds-font-family-source-sans-pro)"/>
              </a:rPr>
              <a:t>using the argument </a:t>
            </a:r>
            <a:r>
              <a:rPr lang="en-CA" sz="1600" b="0" i="1" dirty="0">
                <a:solidFill>
                  <a:srgbClr val="1F1F1F"/>
                </a:solidFill>
                <a:effectLst/>
                <a:latin typeface="var(--cds-font-family-source-sans-pro)"/>
              </a:rPr>
              <a:t>‘</a:t>
            </a:r>
            <a:r>
              <a:rPr lang="en-CA" sz="1600" b="1" i="0" dirty="0">
                <a:solidFill>
                  <a:srgbClr val="1F1F1F"/>
                </a:solidFill>
                <a:effectLst/>
                <a:latin typeface="Courier" panose="02070309020205020404" pitchFamily="49" charset="0"/>
              </a:rPr>
              <a:t>‘--total-executor-cores 50’ </a:t>
            </a:r>
            <a:r>
              <a:rPr lang="en-CA" sz="1600" b="0" i="0" dirty="0">
                <a:solidFill>
                  <a:srgbClr val="1F1F1F"/>
                </a:solidFill>
                <a:effectLst/>
                <a:latin typeface="var(--cds-font-family-source-sans-pro)"/>
              </a:rPr>
              <a:t>followed by the number of cores for the application. This example specifies 50 cores.</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When starting a worker manually in a Spark standalone cluster, you can specify the number of cores the application uses by using the argument </a:t>
            </a:r>
            <a:r>
              <a:rPr lang="en-CA" sz="1600" b="1" i="0" dirty="0">
                <a:solidFill>
                  <a:srgbClr val="1F1F1F"/>
                </a:solidFill>
                <a:effectLst/>
                <a:latin typeface="Courier" panose="02070309020205020404" pitchFamily="49" charset="0"/>
              </a:rPr>
              <a:t>‘--cores‘</a:t>
            </a:r>
            <a:r>
              <a:rPr lang="en-CA" sz="1600" b="0" i="0" dirty="0">
                <a:solidFill>
                  <a:srgbClr val="1F1F1F"/>
                </a:solidFill>
                <a:effectLst/>
                <a:latin typeface="var(--cds-font-family-source-sans-pro)"/>
              </a:rPr>
              <a:t> followed by the number of cores. Spark’s default behavior is to use all available cores. </a:t>
            </a:r>
          </a:p>
        </p:txBody>
      </p:sp>
    </p:spTree>
    <p:extLst>
      <p:ext uri="{BB962C8B-B14F-4D97-AF65-F5344CB8AC3E}">
        <p14:creationId xmlns:p14="http://schemas.microsoft.com/office/powerpoint/2010/main" val="22355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E25A1A-7809-3189-24B8-A606464D4A1F}"/>
              </a:ext>
            </a:extLst>
          </p:cNvPr>
          <p:cNvPicPr>
            <a:picLocks noChangeAspect="1"/>
          </p:cNvPicPr>
          <p:nvPr/>
        </p:nvPicPr>
        <p:blipFill>
          <a:blip r:embed="rId2"/>
          <a:stretch>
            <a:fillRect/>
          </a:stretch>
        </p:blipFill>
        <p:spPr>
          <a:xfrm>
            <a:off x="0" y="0"/>
            <a:ext cx="7772400" cy="3561059"/>
          </a:xfrm>
          <a:prstGeom prst="rect">
            <a:avLst/>
          </a:prstGeom>
        </p:spPr>
      </p:pic>
      <p:sp>
        <p:nvSpPr>
          <p:cNvPr id="4" name="TextBox 3">
            <a:extLst>
              <a:ext uri="{FF2B5EF4-FFF2-40B4-BE49-F238E27FC236}">
                <a16:creationId xmlns:a16="http://schemas.microsoft.com/office/drawing/2014/main" id="{A5B05941-62D9-C62B-1BF0-3680471D25DA}"/>
              </a:ext>
            </a:extLst>
          </p:cNvPr>
          <p:cNvSpPr txBox="1"/>
          <p:nvPr/>
        </p:nvSpPr>
        <p:spPr>
          <a:xfrm>
            <a:off x="653143" y="3803694"/>
            <a:ext cx="11114314" cy="116217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Stages tab shows a list of all stages in the application, grouped by the current state of either completed, active, or pending.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example displays three completed stages.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Click the Stage ID Description hyperlinks to view task details for that stage. </a:t>
            </a:r>
          </a:p>
        </p:txBody>
      </p:sp>
    </p:spTree>
    <p:extLst>
      <p:ext uri="{BB962C8B-B14F-4D97-AF65-F5344CB8AC3E}">
        <p14:creationId xmlns:p14="http://schemas.microsoft.com/office/powerpoint/2010/main" val="2764683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B22F33-5B32-6B91-0068-16A0F641C4B0}"/>
              </a:ext>
            </a:extLst>
          </p:cNvPr>
          <p:cNvPicPr>
            <a:picLocks noChangeAspect="1"/>
          </p:cNvPicPr>
          <p:nvPr/>
        </p:nvPicPr>
        <p:blipFill>
          <a:blip r:embed="rId2"/>
          <a:stretch>
            <a:fillRect/>
          </a:stretch>
        </p:blipFill>
        <p:spPr>
          <a:xfrm>
            <a:off x="0" y="137304"/>
            <a:ext cx="10504714" cy="4076256"/>
          </a:xfrm>
          <a:prstGeom prst="rect">
            <a:avLst/>
          </a:prstGeom>
        </p:spPr>
      </p:pic>
      <p:sp>
        <p:nvSpPr>
          <p:cNvPr id="4" name="TextBox 3">
            <a:extLst>
              <a:ext uri="{FF2B5EF4-FFF2-40B4-BE49-F238E27FC236}">
                <a16:creationId xmlns:a16="http://schemas.microsoft.com/office/drawing/2014/main" id="{7C9D2905-E65F-D11B-FD31-4630F0274016}"/>
              </a:ext>
            </a:extLst>
          </p:cNvPr>
          <p:cNvSpPr txBox="1"/>
          <p:nvPr/>
        </p:nvSpPr>
        <p:spPr>
          <a:xfrm>
            <a:off x="163286" y="4268764"/>
            <a:ext cx="11941628" cy="8803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Storage tab displays details about RDDs that have been cached, or persisted, to memory and/or written to disk.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This example image shows one RDD that’s been cached to memory only.</a:t>
            </a:r>
          </a:p>
        </p:txBody>
      </p:sp>
    </p:spTree>
    <p:extLst>
      <p:ext uri="{BB962C8B-B14F-4D97-AF65-F5344CB8AC3E}">
        <p14:creationId xmlns:p14="http://schemas.microsoft.com/office/powerpoint/2010/main" val="280985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A80DBC-29F5-48F0-47E5-724542D49F51}"/>
              </a:ext>
            </a:extLst>
          </p:cNvPr>
          <p:cNvPicPr>
            <a:picLocks noChangeAspect="1"/>
          </p:cNvPicPr>
          <p:nvPr/>
        </p:nvPicPr>
        <p:blipFill>
          <a:blip r:embed="rId2"/>
          <a:stretch>
            <a:fillRect/>
          </a:stretch>
        </p:blipFill>
        <p:spPr>
          <a:xfrm>
            <a:off x="76200" y="108239"/>
            <a:ext cx="7772400" cy="3680607"/>
          </a:xfrm>
          <a:prstGeom prst="rect">
            <a:avLst/>
          </a:prstGeom>
        </p:spPr>
      </p:pic>
      <p:sp>
        <p:nvSpPr>
          <p:cNvPr id="4" name="TextBox 3">
            <a:extLst>
              <a:ext uri="{FF2B5EF4-FFF2-40B4-BE49-F238E27FC236}">
                <a16:creationId xmlns:a16="http://schemas.microsoft.com/office/drawing/2014/main" id="{3B5FD8EF-1582-DD5C-FC31-C5369EA3D658}"/>
              </a:ext>
            </a:extLst>
          </p:cNvPr>
          <p:cNvSpPr txBox="1"/>
          <p:nvPr/>
        </p:nvSpPr>
        <p:spPr>
          <a:xfrm>
            <a:off x="239486" y="3996621"/>
            <a:ext cx="11571514"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Environment tab has several lists to describe the environment of the running application.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These lists include the Spark configuration properties and resource profiles, as well as properties for Hadoop and the current system properties. </a:t>
            </a:r>
          </a:p>
        </p:txBody>
      </p:sp>
    </p:spTree>
    <p:extLst>
      <p:ext uri="{BB962C8B-B14F-4D97-AF65-F5344CB8AC3E}">
        <p14:creationId xmlns:p14="http://schemas.microsoft.com/office/powerpoint/2010/main" val="235032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7FFC22-A9E3-BC8F-4294-31DD8F313D2E}"/>
              </a:ext>
            </a:extLst>
          </p:cNvPr>
          <p:cNvPicPr>
            <a:picLocks noChangeAspect="1"/>
          </p:cNvPicPr>
          <p:nvPr/>
        </p:nvPicPr>
        <p:blipFill>
          <a:blip r:embed="rId2"/>
          <a:stretch>
            <a:fillRect/>
          </a:stretch>
        </p:blipFill>
        <p:spPr>
          <a:xfrm>
            <a:off x="97970" y="0"/>
            <a:ext cx="9644743" cy="4960529"/>
          </a:xfrm>
          <a:prstGeom prst="rect">
            <a:avLst/>
          </a:prstGeom>
        </p:spPr>
      </p:pic>
      <p:sp>
        <p:nvSpPr>
          <p:cNvPr id="4" name="TextBox 3">
            <a:extLst>
              <a:ext uri="{FF2B5EF4-FFF2-40B4-BE49-F238E27FC236}">
                <a16:creationId xmlns:a16="http://schemas.microsoft.com/office/drawing/2014/main" id="{F72A0688-36BB-2414-66C3-CBEDFE3104DC}"/>
              </a:ext>
            </a:extLst>
          </p:cNvPr>
          <p:cNvSpPr txBox="1"/>
          <p:nvPr/>
        </p:nvSpPr>
        <p:spPr>
          <a:xfrm>
            <a:off x="0" y="4731136"/>
            <a:ext cx="11996058"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Executors tab displays a summary table at the top that shows metrics on all active or dead executors, along with a full range of metrics on the task numbers, data I/O, disk, and memory usage.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At the bottom is a list of all executors, including the driver, that have been in use during the application, again with a full range of metrics.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This list also provides links to the </a:t>
            </a:r>
            <a:r>
              <a:rPr lang="en-CA" b="0" i="0" dirty="0" err="1">
                <a:solidFill>
                  <a:srgbClr val="333333"/>
                </a:solidFill>
                <a:effectLst/>
                <a:latin typeface="OpenSans"/>
              </a:rPr>
              <a:t>stdout</a:t>
            </a:r>
            <a:r>
              <a:rPr lang="en-CA" b="0" i="0" dirty="0">
                <a:solidFill>
                  <a:srgbClr val="333333"/>
                </a:solidFill>
                <a:effectLst/>
                <a:latin typeface="OpenSans"/>
              </a:rPr>
              <a:t> and </a:t>
            </a:r>
            <a:r>
              <a:rPr lang="en-CA" b="0" i="0" dirty="0" err="1">
                <a:solidFill>
                  <a:srgbClr val="333333"/>
                </a:solidFill>
                <a:effectLst/>
                <a:latin typeface="OpenSans"/>
              </a:rPr>
              <a:t>stderror</a:t>
            </a:r>
            <a:r>
              <a:rPr lang="en-CA" b="0" i="0" dirty="0">
                <a:solidFill>
                  <a:srgbClr val="333333"/>
                </a:solidFill>
                <a:effectLst/>
                <a:latin typeface="OpenSans"/>
              </a:rPr>
              <a:t> log messages of the executor process</a:t>
            </a:r>
          </a:p>
        </p:txBody>
      </p:sp>
    </p:spTree>
    <p:extLst>
      <p:ext uri="{BB962C8B-B14F-4D97-AF65-F5344CB8AC3E}">
        <p14:creationId xmlns:p14="http://schemas.microsoft.com/office/powerpoint/2010/main" val="353021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4222DD-30AF-A2DB-85F9-92F8F88ACCEA}"/>
              </a:ext>
            </a:extLst>
          </p:cNvPr>
          <p:cNvPicPr>
            <a:picLocks noChangeAspect="1"/>
          </p:cNvPicPr>
          <p:nvPr/>
        </p:nvPicPr>
        <p:blipFill>
          <a:blip r:embed="rId2"/>
          <a:stretch>
            <a:fillRect/>
          </a:stretch>
        </p:blipFill>
        <p:spPr>
          <a:xfrm>
            <a:off x="185057" y="3429000"/>
            <a:ext cx="7772400" cy="3133060"/>
          </a:xfrm>
          <a:prstGeom prst="rect">
            <a:avLst/>
          </a:prstGeom>
        </p:spPr>
      </p:pic>
      <p:pic>
        <p:nvPicPr>
          <p:cNvPr id="3" name="Picture 2">
            <a:extLst>
              <a:ext uri="{FF2B5EF4-FFF2-40B4-BE49-F238E27FC236}">
                <a16:creationId xmlns:a16="http://schemas.microsoft.com/office/drawing/2014/main" id="{98E36945-3333-258B-8793-CAD5C7658A1F}"/>
              </a:ext>
            </a:extLst>
          </p:cNvPr>
          <p:cNvPicPr>
            <a:picLocks noChangeAspect="1"/>
          </p:cNvPicPr>
          <p:nvPr/>
        </p:nvPicPr>
        <p:blipFill>
          <a:blip r:embed="rId3"/>
          <a:stretch>
            <a:fillRect/>
          </a:stretch>
        </p:blipFill>
        <p:spPr>
          <a:xfrm>
            <a:off x="97971" y="44119"/>
            <a:ext cx="7772400" cy="2944697"/>
          </a:xfrm>
          <a:prstGeom prst="rect">
            <a:avLst/>
          </a:prstGeom>
        </p:spPr>
      </p:pic>
      <p:sp>
        <p:nvSpPr>
          <p:cNvPr id="5" name="TextBox 4">
            <a:extLst>
              <a:ext uri="{FF2B5EF4-FFF2-40B4-BE49-F238E27FC236}">
                <a16:creationId xmlns:a16="http://schemas.microsoft.com/office/drawing/2014/main" id="{6F2C421C-FF39-EB2E-2920-E152FB013BB6}"/>
              </a:ext>
            </a:extLst>
          </p:cNvPr>
          <p:cNvSpPr txBox="1"/>
          <p:nvPr/>
        </p:nvSpPr>
        <p:spPr>
          <a:xfrm>
            <a:off x="7957457" y="0"/>
            <a:ext cx="4136572" cy="17113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If the application runs SQL queries, the UI displays and populates the SQL tab.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Click the SQL Description hyperlink to display the query’s details. </a:t>
            </a:r>
          </a:p>
        </p:txBody>
      </p:sp>
      <p:sp>
        <p:nvSpPr>
          <p:cNvPr id="7" name="TextBox 6">
            <a:extLst>
              <a:ext uri="{FF2B5EF4-FFF2-40B4-BE49-F238E27FC236}">
                <a16:creationId xmlns:a16="http://schemas.microsoft.com/office/drawing/2014/main" id="{CBAF8F12-301B-5F8C-D83B-1B9DEA10F9E2}"/>
              </a:ext>
            </a:extLst>
          </p:cNvPr>
          <p:cNvSpPr txBox="1"/>
          <p:nvPr/>
        </p:nvSpPr>
        <p:spPr>
          <a:xfrm>
            <a:off x="7750629" y="3587531"/>
            <a:ext cx="4441371" cy="8803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You can view the SQL query plan when you click the Details expander arrow. </a:t>
            </a:r>
          </a:p>
        </p:txBody>
      </p:sp>
    </p:spTree>
    <p:extLst>
      <p:ext uri="{BB962C8B-B14F-4D97-AF65-F5344CB8AC3E}">
        <p14:creationId xmlns:p14="http://schemas.microsoft.com/office/powerpoint/2010/main" val="1283984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72752</TotalTime>
  <Words>5173</Words>
  <Application>Microsoft Macintosh PowerPoint</Application>
  <PresentationFormat>Widescreen</PresentationFormat>
  <Paragraphs>256</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Calibri</vt:lpstr>
      <vt:lpstr>Calibri Light</vt:lpstr>
      <vt:lpstr>Courier</vt:lpstr>
      <vt:lpstr>OpenSans</vt:lpstr>
      <vt:lpstr>Source Sans Pro</vt:lpstr>
      <vt:lpstr>unset</vt:lpstr>
      <vt:lpstr>var(--cds-font-family-source-sans-pro)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135</cp:revision>
  <cp:lastPrinted>2023-06-12T00:42:47Z</cp:lastPrinted>
  <dcterms:created xsi:type="dcterms:W3CDTF">2023-05-06T23:06:08Z</dcterms:created>
  <dcterms:modified xsi:type="dcterms:W3CDTF">2023-07-28T18:57:04Z</dcterms:modified>
</cp:coreProperties>
</file>